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olors1.xml" ContentType="application/vnd.ms-office.chartcolorstyle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2"/>
  </p:notesMasterIdLst>
  <p:sldIdLst>
    <p:sldId id="394" r:id="rId2"/>
    <p:sldId id="393" r:id="rId3"/>
    <p:sldId id="372" r:id="rId4"/>
    <p:sldId id="373" r:id="rId5"/>
    <p:sldId id="407" r:id="rId6"/>
    <p:sldId id="401" r:id="rId7"/>
    <p:sldId id="375" r:id="rId8"/>
    <p:sldId id="408" r:id="rId9"/>
    <p:sldId id="278" r:id="rId10"/>
    <p:sldId id="362" r:id="rId11"/>
    <p:sldId id="306" r:id="rId12"/>
    <p:sldId id="403" r:id="rId13"/>
    <p:sldId id="404" r:id="rId14"/>
    <p:sldId id="341" r:id="rId15"/>
    <p:sldId id="354" r:id="rId16"/>
    <p:sldId id="409" r:id="rId17"/>
    <p:sldId id="410" r:id="rId18"/>
    <p:sldId id="411" r:id="rId19"/>
    <p:sldId id="406" r:id="rId20"/>
    <p:sldId id="405" r:id="rId21"/>
  </p:sldIdLst>
  <p:sldSz cx="9144000" cy="6858000" type="screen4x3"/>
  <p:notesSz cx="6858000" cy="9144000"/>
  <p:custShowLst>
    <p:custShow name="Custom Show 1" id="0">
      <p:sldLst>
        <p:sld r:id="rId10"/>
        <p:sld r:id="rId12"/>
      </p:sldLst>
    </p:custShow>
  </p:custShow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65C1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7670" autoAdjust="0"/>
  </p:normalViewPr>
  <p:slideViewPr>
    <p:cSldViewPr>
      <p:cViewPr varScale="1">
        <p:scale>
          <a:sx n="107" d="100"/>
          <a:sy n="107" d="100"/>
        </p:scale>
        <p:origin x="-9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7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3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tareq\Desktop\Sam+%20Bara%20calculation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HP\Documents\Tables\H2.xlsx" TargetMode="External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HP\Documents\Tables\H2.xlsx" TargetMode="External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oleObject" Target="file:///C:\Users\HP\Documents\Tables\H2.xlsx" TargetMode="External"/><Relationship Id="rId1" Type="http://schemas.openxmlformats.org/officeDocument/2006/relationships/themeOverride" Target="../theme/themeOverride3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style val="9"/>
  <c:chart>
    <c:autoTitleDeleted val="1"/>
    <c:plotArea>
      <c:layout>
        <c:manualLayout>
          <c:layoutTarget val="inner"/>
          <c:xMode val="edge"/>
          <c:yMode val="edge"/>
          <c:x val="0.18266728022633638"/>
          <c:y val="0.11942766082811151"/>
          <c:w val="0.77472457988205956"/>
          <c:h val="0.63732470941132369"/>
        </c:manualLayout>
      </c:layout>
      <c:scatterChart>
        <c:scatterStyle val="lineMarker"/>
        <c:ser>
          <c:idx val="0"/>
          <c:order val="0"/>
          <c:spPr>
            <a:ln w="47625">
              <a:noFill/>
            </a:ln>
          </c:spPr>
          <c:dLbls>
            <c:dLbl>
              <c:idx val="0"/>
              <c:layout>
                <c:manualLayout>
                  <c:x val="2.9761904761904812E-2"/>
                  <c:y val="-3.1480314960630261E-3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H2</a:t>
                    </a:r>
                    <a:r>
                      <a:rPr lang="en-US" sz="1600" baseline="0"/>
                      <a:t> </a:t>
                    </a:r>
                    <a:r>
                      <a:rPr lang="en-US" sz="1600"/>
                      <a:t>gas@350 Bar 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29B-4753-9BA8-F22437AD52E2}"/>
                </c:ext>
              </c:extLst>
            </c:dLbl>
            <c:dLbl>
              <c:idx val="2"/>
              <c:layout>
                <c:manualLayout>
                  <c:x val="1.290742066332626E-2"/>
                  <c:y val="-2.3734533183352082E-3"/>
                </c:manualLayout>
              </c:layout>
              <c:tx>
                <c:rich>
                  <a:bodyPr/>
                  <a:lstStyle/>
                  <a:p>
                    <a:r>
                      <a:rPr lang="en-US" sz="1600" dirty="0"/>
                      <a:t>H2 </a:t>
                    </a:r>
                    <a:r>
                      <a:rPr lang="en-US" sz="1600" dirty="0" smtClean="0"/>
                      <a:t>@700Bar</a:t>
                    </a:r>
                    <a:endParaRPr lang="en-US" sz="1600" dirty="0"/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29B-4753-9BA8-F22437AD52E2}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z="1600"/>
                      <a:t>Liquid H2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29B-4753-9BA8-F22437AD52E2}"/>
                </c:ext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z="1600"/>
                      <a:t>Gasoline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29B-4753-9BA8-F22437AD52E2}"/>
                </c:ext>
              </c:extLst>
            </c:dLbl>
            <c:dLbl>
              <c:idx val="5"/>
              <c:layout>
                <c:manualLayout>
                  <c:x val="-0.17377458700015438"/>
                  <c:y val="-4.2331672826611572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Natural gas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29B-4753-9BA8-F22437AD52E2}"/>
                </c:ext>
              </c:extLst>
            </c:dLbl>
            <c:dLbl>
              <c:idx val="6"/>
              <c:layout>
                <c:manualLayout>
                  <c:x val="1.3888888888889337E-2"/>
                  <c:y val="1.3888888888889337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Gasoline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29B-4753-9BA8-F22437AD52E2}"/>
                </c:ext>
              </c:extLst>
            </c:dLbl>
            <c:dLbl>
              <c:idx val="7"/>
              <c:layout>
                <c:manualLayout>
                  <c:x val="-1.1111111111111351E-2"/>
                  <c:y val="-6.4814814814817504E-2"/>
                </c:manualLayout>
              </c:layout>
              <c:tx>
                <c:rich>
                  <a:bodyPr/>
                  <a:lstStyle/>
                  <a:p>
                    <a:r>
                      <a:rPr lang="en-US" sz="1600"/>
                      <a:t>Natural Gas</a:t>
                    </a:r>
                  </a:p>
                </c:rich>
              </c:tx>
              <c:showVal val="1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29B-4753-9BA8-F22437AD52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lang="tr-TR" sz="1600"/>
                </a:pPr>
                <a:endParaRPr lang="he-IL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xVal>
            <c:numRef>
              <c:f>comparesion!$F$25:$F$30</c:f>
              <c:numCache>
                <c:formatCode>General</c:formatCode>
                <c:ptCount val="6"/>
                <c:pt idx="0">
                  <c:v>143</c:v>
                </c:pt>
                <c:pt idx="2">
                  <c:v>143</c:v>
                </c:pt>
                <c:pt idx="3">
                  <c:v>143</c:v>
                </c:pt>
                <c:pt idx="4">
                  <c:v>46.4</c:v>
                </c:pt>
                <c:pt idx="5">
                  <c:v>53.6</c:v>
                </c:pt>
              </c:numCache>
            </c:numRef>
          </c:xVal>
          <c:yVal>
            <c:numRef>
              <c:f>comparesion!$G$25:$G$30</c:f>
              <c:numCache>
                <c:formatCode>General</c:formatCode>
                <c:ptCount val="6"/>
                <c:pt idx="0">
                  <c:v>1.0789999999999999E-2</c:v>
                </c:pt>
                <c:pt idx="2">
                  <c:v>5.6</c:v>
                </c:pt>
                <c:pt idx="3">
                  <c:v>10.1</c:v>
                </c:pt>
                <c:pt idx="4">
                  <c:v>34.200000000000003</c:v>
                </c:pt>
                <c:pt idx="5">
                  <c:v>3.6400000000000633E-2</c:v>
                </c:pt>
              </c:numCache>
            </c:numRef>
          </c:yVal>
          <c:extLst xmlns:c16r2="http://schemas.microsoft.com/office/drawing/2015/06/chart">
            <c:ext xmlns:c16="http://schemas.microsoft.com/office/drawing/2014/chart" uri="{C3380CC4-5D6E-409C-BE32-E72D297353CC}">
              <c16:uniqueId val="{00000007-B29B-4753-9BA8-F22437AD52E2}"/>
            </c:ext>
          </c:extLst>
        </c:ser>
        <c:dLbls/>
        <c:axId val="67428352"/>
        <c:axId val="67430272"/>
      </c:scatterChart>
      <c:valAx>
        <c:axId val="67428352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 lang="tr-TR" sz="1600"/>
                </a:pPr>
                <a:r>
                  <a:rPr lang="en-US" sz="1600"/>
                  <a:t>Gravimetric Capacity (MJ/Kg)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tr-TR"/>
            </a:pPr>
            <a:endParaRPr lang="he-IL"/>
          </a:p>
        </c:txPr>
        <c:crossAx val="67430272"/>
        <c:crosses val="autoZero"/>
        <c:crossBetween val="midCat"/>
      </c:valAx>
      <c:valAx>
        <c:axId val="67430272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lang="tr-TR" sz="1600"/>
                </a:pPr>
                <a:r>
                  <a:rPr lang="en-US" sz="1600"/>
                  <a:t>Volumertic Capacity (MJ/L)</a:t>
                </a:r>
              </a:p>
            </c:rich>
          </c:tx>
          <c:layout/>
        </c:title>
        <c:numFmt formatCode="General" sourceLinked="1"/>
        <c:tickLblPos val="nextTo"/>
        <c:txPr>
          <a:bodyPr/>
          <a:lstStyle/>
          <a:p>
            <a:pPr>
              <a:defRPr lang="tr-TR"/>
            </a:pPr>
            <a:endParaRPr lang="he-IL"/>
          </a:p>
        </c:txPr>
        <c:crossAx val="67428352"/>
        <c:crosses val="autoZero"/>
        <c:crossBetween val="midCat"/>
      </c:valAx>
    </c:plotArea>
    <c:plotVisOnly val="1"/>
    <c:dispBlanksAs val="gap"/>
  </c:chart>
  <c:txPr>
    <a:bodyPr/>
    <a:lstStyle/>
    <a:p>
      <a:pPr>
        <a:defRPr sz="1800"/>
      </a:pPr>
      <a:endParaRPr lang="he-I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530255216152458"/>
          <c:y val="0.17859000733016483"/>
          <c:w val="0.7872102316839299"/>
          <c:h val="0.61578397294932741"/>
        </c:manualLayout>
      </c:layout>
      <c:scatterChart>
        <c:scatterStyle val="smoothMarker"/>
        <c:ser>
          <c:idx val="0"/>
          <c:order val="0"/>
          <c:tx>
            <c:strRef>
              <c:f>'Al area (25C)'!$B$19</c:f>
              <c:strCache>
                <c:ptCount val="1"/>
                <c:pt idx="0">
                  <c:v>0.6*2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Eq val="1"/>
            <c:trendlineLbl>
              <c:layout>
                <c:manualLayout>
                  <c:x val="0.17455314194675092"/>
                  <c:y val="1.502423683526046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rtl="0"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000" baseline="0">
                        <a:solidFill>
                          <a:sysClr val="windowText" lastClr="000000"/>
                        </a:solidFill>
                      </a:rPr>
                      <a:t>y = 0.3184x</a:t>
                    </a:r>
                    <a:endParaRPr lang="he-IL" sz="1000">
                      <a:solidFill>
                        <a:sysClr val="windowText" lastClr="0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'Al area (25C)'!$A$21:$A$40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'Al area (25C)'!$H$21:$H$40</c:f>
              <c:numCache>
                <c:formatCode>General</c:formatCode>
                <c:ptCount val="20"/>
                <c:pt idx="0">
                  <c:v>0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10</c:v>
                </c:pt>
                <c:pt idx="5">
                  <c:v>15</c:v>
                </c:pt>
                <c:pt idx="6">
                  <c:v>20</c:v>
                </c:pt>
                <c:pt idx="7">
                  <c:v>22</c:v>
                </c:pt>
                <c:pt idx="8">
                  <c:v>25</c:v>
                </c:pt>
                <c:pt idx="9">
                  <c:v>28</c:v>
                </c:pt>
                <c:pt idx="10">
                  <c:v>30</c:v>
                </c:pt>
                <c:pt idx="11">
                  <c:v>35</c:v>
                </c:pt>
                <c:pt idx="12">
                  <c:v>40</c:v>
                </c:pt>
                <c:pt idx="13">
                  <c:v>43</c:v>
                </c:pt>
                <c:pt idx="14">
                  <c:v>48</c:v>
                </c:pt>
                <c:pt idx="15">
                  <c:v>50</c:v>
                </c:pt>
                <c:pt idx="16">
                  <c:v>53</c:v>
                </c:pt>
                <c:pt idx="17">
                  <c:v>60</c:v>
                </c:pt>
                <c:pt idx="18">
                  <c:v>65</c:v>
                </c:pt>
                <c:pt idx="19">
                  <c:v>80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5598-4C7B-9A71-5428D4BB73A8}"/>
            </c:ext>
          </c:extLst>
        </c:ser>
        <c:ser>
          <c:idx val="1"/>
          <c:order val="1"/>
          <c:tx>
            <c:strRef>
              <c:f>'Al area (25C)'!$C$19</c:f>
              <c:strCache>
                <c:ptCount val="1"/>
                <c:pt idx="0">
                  <c:v>1.7*2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Eq val="1"/>
            <c:trendlineLbl>
              <c:layout>
                <c:manualLayout>
                  <c:x val="0.18492927683650442"/>
                  <c:y val="-1.2035657704949042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 rtl="0">
                      <a:defRPr sz="9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he-IL" sz="1000" baseline="0">
                        <a:solidFill>
                          <a:sysClr val="windowText" lastClr="000000"/>
                        </a:solidFill>
                      </a:rPr>
                      <a:t>y = 0.5749x</a:t>
                    </a:r>
                    <a:endParaRPr lang="he-IL" sz="1000">
                      <a:solidFill>
                        <a:sysClr val="windowText" lastClr="000000"/>
                      </a:solidFill>
                    </a:endParaRP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</c:trendlineLbl>
          </c:trendline>
          <c:xVal>
            <c:numRef>
              <c:f>'Al area (25C)'!$A$21:$A$40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'Al area (25C)'!$I$21:$I$40</c:f>
              <c:numCache>
                <c:formatCode>General</c:formatCode>
                <c:ptCount val="20"/>
                <c:pt idx="0">
                  <c:v>0</c:v>
                </c:pt>
                <c:pt idx="1">
                  <c:v>5</c:v>
                </c:pt>
                <c:pt idx="2">
                  <c:v>10</c:v>
                </c:pt>
                <c:pt idx="3">
                  <c:v>15</c:v>
                </c:pt>
                <c:pt idx="4">
                  <c:v>20</c:v>
                </c:pt>
                <c:pt idx="5">
                  <c:v>25</c:v>
                </c:pt>
                <c:pt idx="6">
                  <c:v>30</c:v>
                </c:pt>
                <c:pt idx="7">
                  <c:v>35</c:v>
                </c:pt>
                <c:pt idx="8">
                  <c:v>40</c:v>
                </c:pt>
                <c:pt idx="9">
                  <c:v>45</c:v>
                </c:pt>
                <c:pt idx="10">
                  <c:v>50</c:v>
                </c:pt>
                <c:pt idx="11">
                  <c:v>65</c:v>
                </c:pt>
                <c:pt idx="12">
                  <c:v>75</c:v>
                </c:pt>
                <c:pt idx="13">
                  <c:v>80</c:v>
                </c:pt>
                <c:pt idx="14">
                  <c:v>90</c:v>
                </c:pt>
                <c:pt idx="15">
                  <c:v>95</c:v>
                </c:pt>
                <c:pt idx="16">
                  <c:v>100</c:v>
                </c:pt>
                <c:pt idx="17">
                  <c:v>105</c:v>
                </c:pt>
                <c:pt idx="18">
                  <c:v>115</c:v>
                </c:pt>
                <c:pt idx="19">
                  <c:v>145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5598-4C7B-9A71-5428D4BB73A8}"/>
            </c:ext>
          </c:extLst>
        </c:ser>
        <c:ser>
          <c:idx val="2"/>
          <c:order val="2"/>
          <c:tx>
            <c:strRef>
              <c:f>'Al area (25C)'!$D$19</c:f>
              <c:strCache>
                <c:ptCount val="1"/>
                <c:pt idx="0">
                  <c:v>3.2*2</c:v>
                </c:pt>
              </c:strCache>
            </c:strRef>
          </c:tx>
          <c:trendline>
            <c:spPr>
              <a:ln>
                <a:solidFill>
                  <a:schemeClr val="bg2">
                    <a:lumMod val="50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3.9663388379954451E-2"/>
                  <c:y val="-4.7024898914662702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1.0015x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'Al area (25C)'!$A$21:$A$40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'Al area (25C)'!$J$21:$J$40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52</c:v>
                </c:pt>
                <c:pt idx="6">
                  <c:v>60</c:v>
                </c:pt>
                <c:pt idx="7">
                  <c:v>72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195</c:v>
                </c:pt>
                <c:pt idx="19">
                  <c:v>245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5598-4C7B-9A71-5428D4BB73A8}"/>
            </c:ext>
          </c:extLst>
        </c:ser>
        <c:ser>
          <c:idx val="3"/>
          <c:order val="3"/>
          <c:tx>
            <c:strRef>
              <c:f>'Al area (25C)'!$E$19</c:f>
              <c:strCache>
                <c:ptCount val="1"/>
                <c:pt idx="0">
                  <c:v>6*2</c:v>
                </c:pt>
              </c:strCache>
            </c:strRef>
          </c:tx>
          <c:trendline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2.4773634813158078E-2"/>
                  <c:y val="-3.7217611312099511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2.1185x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'Al area (25C)'!$A$21:$A$40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'Al area (25C)'!$K$21:$K$40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30</c:v>
                </c:pt>
                <c:pt idx="3">
                  <c:v>60</c:v>
                </c:pt>
                <c:pt idx="4">
                  <c:v>80</c:v>
                </c:pt>
                <c:pt idx="5">
                  <c:v>95</c:v>
                </c:pt>
                <c:pt idx="6">
                  <c:v>115</c:v>
                </c:pt>
                <c:pt idx="7">
                  <c:v>140</c:v>
                </c:pt>
                <c:pt idx="8">
                  <c:v>155</c:v>
                </c:pt>
                <c:pt idx="9">
                  <c:v>170</c:v>
                </c:pt>
                <c:pt idx="10">
                  <c:v>180</c:v>
                </c:pt>
                <c:pt idx="11">
                  <c:v>220</c:v>
                </c:pt>
                <c:pt idx="12">
                  <c:v>300</c:v>
                </c:pt>
                <c:pt idx="13">
                  <c:v>320</c:v>
                </c:pt>
                <c:pt idx="14">
                  <c:v>340</c:v>
                </c:pt>
                <c:pt idx="15">
                  <c:v>355</c:v>
                </c:pt>
                <c:pt idx="16">
                  <c:v>375</c:v>
                </c:pt>
                <c:pt idx="17">
                  <c:v>390</c:v>
                </c:pt>
                <c:pt idx="18">
                  <c:v>410</c:v>
                </c:pt>
                <c:pt idx="19">
                  <c:v>480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5598-4C7B-9A71-5428D4BB73A8}"/>
            </c:ext>
          </c:extLst>
        </c:ser>
        <c:ser>
          <c:idx val="4"/>
          <c:order val="4"/>
          <c:tx>
            <c:strRef>
              <c:f>'Al area (25C)'!$F$19</c:f>
              <c:strCache>
                <c:ptCount val="1"/>
                <c:pt idx="0">
                  <c:v>12*2</c:v>
                </c:pt>
              </c:strCache>
            </c:strRef>
          </c:tx>
          <c:trendline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-4.9927795990481749E-2"/>
                  <c:y val="3.9047787945425745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4.6553x 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'Al area (25C)'!$A$21:$A$40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'Al area (25C)'!$L$21:$L$39</c:f>
              <c:numCache>
                <c:formatCode>General</c:formatCode>
                <c:ptCount val="19"/>
                <c:pt idx="0">
                  <c:v>0</c:v>
                </c:pt>
                <c:pt idx="1">
                  <c:v>40</c:v>
                </c:pt>
                <c:pt idx="2">
                  <c:v>90</c:v>
                </c:pt>
                <c:pt idx="3">
                  <c:v>130</c:v>
                </c:pt>
                <c:pt idx="4">
                  <c:v>190</c:v>
                </c:pt>
                <c:pt idx="5">
                  <c:v>220</c:v>
                </c:pt>
                <c:pt idx="6">
                  <c:v>260</c:v>
                </c:pt>
                <c:pt idx="7">
                  <c:v>310</c:v>
                </c:pt>
                <c:pt idx="8">
                  <c:v>355</c:v>
                </c:pt>
                <c:pt idx="9">
                  <c:v>400</c:v>
                </c:pt>
                <c:pt idx="10">
                  <c:v>450</c:v>
                </c:pt>
                <c:pt idx="11">
                  <c:v>550</c:v>
                </c:pt>
                <c:pt idx="12">
                  <c:v>590</c:v>
                </c:pt>
                <c:pt idx="13">
                  <c:v>630</c:v>
                </c:pt>
                <c:pt idx="14">
                  <c:v>680</c:v>
                </c:pt>
                <c:pt idx="15">
                  <c:v>740</c:v>
                </c:pt>
                <c:pt idx="16">
                  <c:v>790</c:v>
                </c:pt>
                <c:pt idx="17">
                  <c:v>840</c:v>
                </c:pt>
                <c:pt idx="18">
                  <c:v>930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5598-4C7B-9A71-5428D4BB73A8}"/>
            </c:ext>
          </c:extLst>
        </c:ser>
        <c:ser>
          <c:idx val="5"/>
          <c:order val="5"/>
          <c:tx>
            <c:strRef>
              <c:f>'Al area (25C)'!$M$19</c:f>
              <c:strCache>
                <c:ptCount val="1"/>
                <c:pt idx="0">
                  <c:v>24*2</c:v>
                </c:pt>
              </c:strCache>
            </c:strRef>
          </c:tx>
          <c:trendline>
            <c:spPr>
              <a:ln>
                <a:solidFill>
                  <a:schemeClr val="accent6">
                    <a:lumMod val="50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2.311100217531175E-2"/>
                  <c:y val="-4.5094701000212817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8.9364x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'Al area (25C)'!$A$21:$A$40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'Al area (25C)'!$M$21:$M$31</c:f>
              <c:numCache>
                <c:formatCode>General</c:formatCode>
                <c:ptCount val="11"/>
                <c:pt idx="0">
                  <c:v>0</c:v>
                </c:pt>
                <c:pt idx="1">
                  <c:v>65</c:v>
                </c:pt>
                <c:pt idx="2">
                  <c:v>140</c:v>
                </c:pt>
                <c:pt idx="3">
                  <c:v>225</c:v>
                </c:pt>
                <c:pt idx="4">
                  <c:v>310</c:v>
                </c:pt>
                <c:pt idx="5">
                  <c:v>405</c:v>
                </c:pt>
                <c:pt idx="6">
                  <c:v>490</c:v>
                </c:pt>
                <c:pt idx="7">
                  <c:v>590</c:v>
                </c:pt>
                <c:pt idx="8">
                  <c:v>685</c:v>
                </c:pt>
                <c:pt idx="9">
                  <c:v>780</c:v>
                </c:pt>
                <c:pt idx="10">
                  <c:v>885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5598-4C7B-9A71-5428D4BB73A8}"/>
            </c:ext>
          </c:extLst>
        </c:ser>
        <c:dLbls/>
        <c:axId val="67329408"/>
        <c:axId val="67347968"/>
      </c:scatterChart>
      <c:valAx>
        <c:axId val="67329408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1" i="0" baseline="0">
                    <a:effectLst/>
                  </a:rPr>
                  <a:t>Time</a:t>
                </a:r>
                <a:r>
                  <a:rPr lang="en-US" sz="2400" b="0" i="0" baseline="0">
                    <a:effectLst/>
                  </a:rPr>
                  <a:t>, min</a:t>
                </a:r>
                <a:endParaRPr lang="he-IL" sz="2400">
                  <a:effectLst/>
                </a:endParaRP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7347968"/>
        <c:crosses val="autoZero"/>
        <c:crossBetween val="midCat"/>
      </c:valAx>
      <c:valAx>
        <c:axId val="67347968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1" i="0" baseline="0">
                    <a:effectLst/>
                  </a:rPr>
                  <a:t>Volume of H</a:t>
                </a:r>
                <a:r>
                  <a:rPr lang="en-US" sz="2400" b="1" i="0" baseline="-25000">
                    <a:effectLst/>
                  </a:rPr>
                  <a:t>2</a:t>
                </a:r>
                <a:r>
                  <a:rPr lang="en-US" sz="2400" b="1" i="0" baseline="0">
                    <a:effectLst/>
                  </a:rPr>
                  <a:t>,</a:t>
                </a:r>
                <a:r>
                  <a:rPr lang="en-US" sz="2400" b="0" i="0" baseline="0">
                    <a:effectLst/>
                  </a:rPr>
                  <a:t> ml</a:t>
                </a:r>
                <a:endParaRPr lang="he-IL" sz="2400">
                  <a:effectLst/>
                </a:endParaRP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67329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2"/>
  <c:userShapes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6465678276702"/>
          <c:y val="0.16976072214397769"/>
          <c:w val="0.79595053321037579"/>
          <c:h val="0.65356536034523371"/>
        </c:manualLayout>
      </c:layout>
      <c:scatterChart>
        <c:scatterStyle val="smoothMarker"/>
        <c:ser>
          <c:idx val="0"/>
          <c:order val="0"/>
          <c:tx>
            <c:strRef>
              <c:f>' Al area (50C)'!$B$19</c:f>
              <c:strCache>
                <c:ptCount val="1"/>
                <c:pt idx="0">
                  <c:v>0.6*2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>
                <a:solidFill>
                  <a:schemeClr val="accent1">
                    <a:lumMod val="75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0.15952426842167122"/>
                  <c:y val="-1.2287061020234977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0.9096x 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 Al area (50C)'!$A$21:$A$40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 Al area (50C)'!$H$21:$H$40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115</c:v>
                </c:pt>
                <c:pt idx="12">
                  <c:v>130</c:v>
                </c:pt>
                <c:pt idx="13">
                  <c:v>140</c:v>
                </c:pt>
                <c:pt idx="14">
                  <c:v>145</c:v>
                </c:pt>
                <c:pt idx="15">
                  <c:v>150</c:v>
                </c:pt>
                <c:pt idx="16">
                  <c:v>160</c:v>
                </c:pt>
                <c:pt idx="17">
                  <c:v>170</c:v>
                </c:pt>
                <c:pt idx="18">
                  <c:v>185</c:v>
                </c:pt>
                <c:pt idx="19">
                  <c:v>210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9819-4BAF-9E70-F2345214FFA2}"/>
            </c:ext>
          </c:extLst>
        </c:ser>
        <c:ser>
          <c:idx val="1"/>
          <c:order val="1"/>
          <c:tx>
            <c:strRef>
              <c:f>' Al area (50C)'!$C$19</c:f>
              <c:strCache>
                <c:ptCount val="1"/>
                <c:pt idx="0">
                  <c:v>1.7*2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>
                <a:solidFill>
                  <a:schemeClr val="accent2">
                    <a:lumMod val="75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7.3269620401927374E-2"/>
                  <c:y val="8.4896250943761076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3.2477x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 Al area (50C)'!$A$21:$A$40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 Al area (50C)'!$I$21:$I$38</c:f>
              <c:numCache>
                <c:formatCode>General</c:formatCode>
                <c:ptCount val="18"/>
                <c:pt idx="0">
                  <c:v>0</c:v>
                </c:pt>
                <c:pt idx="1">
                  <c:v>80</c:v>
                </c:pt>
                <c:pt idx="2">
                  <c:v>120</c:v>
                </c:pt>
                <c:pt idx="3">
                  <c:v>160</c:v>
                </c:pt>
                <c:pt idx="4">
                  <c:v>180</c:v>
                </c:pt>
                <c:pt idx="5">
                  <c:v>220</c:v>
                </c:pt>
                <c:pt idx="6">
                  <c:v>250</c:v>
                </c:pt>
                <c:pt idx="7">
                  <c:v>280</c:v>
                </c:pt>
                <c:pt idx="8">
                  <c:v>310</c:v>
                </c:pt>
                <c:pt idx="9">
                  <c:v>340</c:v>
                </c:pt>
                <c:pt idx="10">
                  <c:v>365</c:v>
                </c:pt>
                <c:pt idx="11">
                  <c:v>410</c:v>
                </c:pt>
                <c:pt idx="12">
                  <c:v>440</c:v>
                </c:pt>
                <c:pt idx="13">
                  <c:v>470</c:v>
                </c:pt>
                <c:pt idx="14">
                  <c:v>490</c:v>
                </c:pt>
                <c:pt idx="15">
                  <c:v>510</c:v>
                </c:pt>
                <c:pt idx="16">
                  <c:v>530</c:v>
                </c:pt>
                <c:pt idx="17">
                  <c:v>550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9819-4BAF-9E70-F2345214FFA2}"/>
            </c:ext>
          </c:extLst>
        </c:ser>
        <c:ser>
          <c:idx val="2"/>
          <c:order val="2"/>
          <c:tx>
            <c:strRef>
              <c:f>' Al area (50C)'!$D$19</c:f>
              <c:strCache>
                <c:ptCount val="1"/>
                <c:pt idx="0">
                  <c:v>3.2*2</c:v>
                </c:pt>
              </c:strCache>
            </c:strRef>
          </c:tx>
          <c:trendline>
            <c:spPr>
              <a:ln>
                <a:solidFill>
                  <a:schemeClr val="bg2">
                    <a:lumMod val="50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0.13827316958514516"/>
                  <c:y val="4.1761227523706403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5.5666x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 Al area (50C)'!$A$21:$A$40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 Al area (50C)'!$J$21:$J$36</c:f>
              <c:numCache>
                <c:formatCode>General</c:formatCode>
                <c:ptCount val="16"/>
                <c:pt idx="0">
                  <c:v>0</c:v>
                </c:pt>
                <c:pt idx="1">
                  <c:v>60</c:v>
                </c:pt>
                <c:pt idx="2">
                  <c:v>120</c:v>
                </c:pt>
                <c:pt idx="3">
                  <c:v>190</c:v>
                </c:pt>
                <c:pt idx="4">
                  <c:v>245</c:v>
                </c:pt>
                <c:pt idx="5">
                  <c:v>315</c:v>
                </c:pt>
                <c:pt idx="6">
                  <c:v>370</c:v>
                </c:pt>
                <c:pt idx="7">
                  <c:v>430</c:v>
                </c:pt>
                <c:pt idx="8">
                  <c:v>490</c:v>
                </c:pt>
                <c:pt idx="9">
                  <c:v>560</c:v>
                </c:pt>
                <c:pt idx="10">
                  <c:v>610</c:v>
                </c:pt>
                <c:pt idx="11">
                  <c:v>680</c:v>
                </c:pt>
                <c:pt idx="12">
                  <c:v>730</c:v>
                </c:pt>
                <c:pt idx="13">
                  <c:v>780</c:v>
                </c:pt>
                <c:pt idx="14">
                  <c:v>840</c:v>
                </c:pt>
                <c:pt idx="15">
                  <c:v>910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2-9819-4BAF-9E70-F2345214FFA2}"/>
            </c:ext>
          </c:extLst>
        </c:ser>
        <c:ser>
          <c:idx val="3"/>
          <c:order val="3"/>
          <c:tx>
            <c:strRef>
              <c:f>' Al area (50C)'!$E$19</c:f>
              <c:strCache>
                <c:ptCount val="1"/>
                <c:pt idx="0">
                  <c:v>6*2</c:v>
                </c:pt>
              </c:strCache>
            </c:strRef>
          </c:tx>
          <c:trendline>
            <c:spPr>
              <a:ln>
                <a:solidFill>
                  <a:schemeClr val="accent4">
                    <a:lumMod val="75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0.15683083793630276"/>
                  <c:y val="-4.0902020048995527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he-IL" baseline="0"/>
                      <a:t>y = 9.5697x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 Al area (50C)'!$A$21:$A$40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 Al area (50C)'!$K$21:$K$30</c:f>
              <c:numCache>
                <c:formatCode>General</c:formatCode>
                <c:ptCount val="10"/>
                <c:pt idx="0">
                  <c:v>0</c:v>
                </c:pt>
                <c:pt idx="1">
                  <c:v>85</c:v>
                </c:pt>
                <c:pt idx="2">
                  <c:v>180</c:v>
                </c:pt>
                <c:pt idx="3">
                  <c:v>270</c:v>
                </c:pt>
                <c:pt idx="4">
                  <c:v>370</c:v>
                </c:pt>
                <c:pt idx="5">
                  <c:v>455</c:v>
                </c:pt>
                <c:pt idx="6">
                  <c:v>550</c:v>
                </c:pt>
                <c:pt idx="7">
                  <c:v>655</c:v>
                </c:pt>
                <c:pt idx="8">
                  <c:v>770</c:v>
                </c:pt>
                <c:pt idx="9">
                  <c:v>855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3-9819-4BAF-9E70-F2345214FFA2}"/>
            </c:ext>
          </c:extLst>
        </c:ser>
        <c:ser>
          <c:idx val="4"/>
          <c:order val="4"/>
          <c:tx>
            <c:strRef>
              <c:f>' Al area (50C)'!$F$19</c:f>
              <c:strCache>
                <c:ptCount val="1"/>
                <c:pt idx="0">
                  <c:v>12*2</c:v>
                </c:pt>
              </c:strCache>
            </c:strRef>
          </c:tx>
          <c:trendline>
            <c:trendlineType val="linear"/>
            <c:dispEq val="1"/>
            <c:trendlineLbl>
              <c:layout>
                <c:manualLayout>
                  <c:x val="0.15203253026207544"/>
                  <c:y val="-5.5513473767444962E-2"/>
                </c:manualLayout>
              </c:layout>
              <c:tx>
                <c:rich>
                  <a:bodyPr/>
                  <a:lstStyle/>
                  <a:p>
                    <a:pPr>
                      <a:defRPr/>
                    </a:pPr>
                    <a:r>
                      <a:rPr lang="he-IL" baseline="0"/>
                      <a:t>y = 21.45x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 Al area (50C)'!$A$21:$A$40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 Al area (50C)'!$L$21:$L$25</c:f>
              <c:numCache>
                <c:formatCode>General</c:formatCode>
                <c:ptCount val="5"/>
                <c:pt idx="0">
                  <c:v>0</c:v>
                </c:pt>
                <c:pt idx="1">
                  <c:v>185</c:v>
                </c:pt>
                <c:pt idx="2">
                  <c:v>465</c:v>
                </c:pt>
                <c:pt idx="3">
                  <c:v>640</c:v>
                </c:pt>
                <c:pt idx="4">
                  <c:v>845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4-9819-4BAF-9E70-F2345214FFA2}"/>
            </c:ext>
          </c:extLst>
        </c:ser>
        <c:ser>
          <c:idx val="5"/>
          <c:order val="5"/>
          <c:tx>
            <c:strRef>
              <c:f>' Al area (50C)'!$M$19</c:f>
              <c:strCache>
                <c:ptCount val="1"/>
                <c:pt idx="0">
                  <c:v>24*2</c:v>
                </c:pt>
              </c:strCache>
            </c:strRef>
          </c:tx>
          <c:trendline>
            <c:spPr>
              <a:ln>
                <a:solidFill>
                  <a:schemeClr val="accent6">
                    <a:lumMod val="50000"/>
                  </a:schemeClr>
                </a:solidFill>
              </a:ln>
            </c:spPr>
            <c:trendlineType val="linear"/>
            <c:dispEq val="1"/>
            <c:trendlineLbl>
              <c:layout>
                <c:manualLayout>
                  <c:x val="6.5251004818427563E-2"/>
                  <c:y val="-5.3090548101947126E-2"/>
                </c:manualLayout>
              </c:layout>
              <c:tx>
                <c:rich>
                  <a:bodyPr/>
                  <a:lstStyle/>
                  <a:p>
                    <a:pPr rtl="0">
                      <a:defRPr/>
                    </a:pPr>
                    <a:r>
                      <a:rPr lang="he-IL" baseline="0"/>
                      <a:t>y = 38.5x</a:t>
                    </a:r>
                    <a:endParaRPr lang="he-IL"/>
                  </a:p>
                </c:rich>
              </c:tx>
              <c:numFmt formatCode="General" sourceLinked="0"/>
            </c:trendlineLbl>
          </c:trendline>
          <c:xVal>
            <c:numRef>
              <c:f>' Al area (50C)'!$A$21:$A$40</c:f>
              <c:numCache>
                <c:formatCode>General</c:formatCode>
                <c:ptCount val="20"/>
                <c:pt idx="0">
                  <c:v>0</c:v>
                </c:pt>
                <c:pt idx="1">
                  <c:v>10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70</c:v>
                </c:pt>
                <c:pt idx="8">
                  <c:v>80</c:v>
                </c:pt>
                <c:pt idx="9">
                  <c:v>90</c:v>
                </c:pt>
                <c:pt idx="10">
                  <c:v>100</c:v>
                </c:pt>
                <c:pt idx="11">
                  <c:v>120</c:v>
                </c:pt>
                <c:pt idx="12">
                  <c:v>130</c:v>
                </c:pt>
                <c:pt idx="13">
                  <c:v>140</c:v>
                </c:pt>
                <c:pt idx="14">
                  <c:v>150</c:v>
                </c:pt>
                <c:pt idx="15">
                  <c:v>160</c:v>
                </c:pt>
                <c:pt idx="16">
                  <c:v>170</c:v>
                </c:pt>
                <c:pt idx="17">
                  <c:v>180</c:v>
                </c:pt>
                <c:pt idx="18">
                  <c:v>200</c:v>
                </c:pt>
                <c:pt idx="19">
                  <c:v>240</c:v>
                </c:pt>
              </c:numCache>
            </c:numRef>
          </c:xVal>
          <c:yVal>
            <c:numRef>
              <c:f>' Al area (50C)'!$M$21:$M$23</c:f>
              <c:numCache>
                <c:formatCode>General</c:formatCode>
                <c:ptCount val="3"/>
                <c:pt idx="0">
                  <c:v>0</c:v>
                </c:pt>
                <c:pt idx="1">
                  <c:v>410</c:v>
                </c:pt>
                <c:pt idx="2">
                  <c:v>770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5-9819-4BAF-9E70-F2345214FFA2}"/>
            </c:ext>
          </c:extLst>
        </c:ser>
        <c:dLbls/>
        <c:axId val="70243840"/>
        <c:axId val="70245760"/>
      </c:scatterChart>
      <c:valAx>
        <c:axId val="70243840"/>
        <c:scaling>
          <c:orientation val="minMax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1" i="0" baseline="0">
                    <a:effectLst/>
                  </a:rPr>
                  <a:t>Time</a:t>
                </a:r>
                <a:r>
                  <a:rPr lang="en-US" sz="2400" b="0" i="0" baseline="0">
                    <a:effectLst/>
                  </a:rPr>
                  <a:t>, min</a:t>
                </a:r>
                <a:endParaRPr lang="he-IL" sz="2400">
                  <a:effectLst/>
                </a:endParaRP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0245760"/>
        <c:crosses val="autoZero"/>
        <c:crossBetween val="midCat"/>
      </c:valAx>
      <c:valAx>
        <c:axId val="70245760"/>
        <c:scaling>
          <c:orientation val="minMax"/>
          <c:min val="0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 b="1" i="0" baseline="0">
                    <a:effectLst/>
                  </a:rPr>
                  <a:t>Volume of H</a:t>
                </a:r>
                <a:r>
                  <a:rPr lang="en-US" sz="2400" b="1" i="0" baseline="-25000">
                    <a:effectLst/>
                  </a:rPr>
                  <a:t>2</a:t>
                </a:r>
                <a:r>
                  <a:rPr lang="en-US" sz="2400" b="1" i="0" baseline="0">
                    <a:effectLst/>
                  </a:rPr>
                  <a:t>,</a:t>
                </a:r>
                <a:r>
                  <a:rPr lang="en-US" sz="2400" b="0" i="0" baseline="0">
                    <a:effectLst/>
                  </a:rPr>
                  <a:t> ml</a:t>
                </a:r>
                <a:endParaRPr lang="he-IL" sz="2400">
                  <a:effectLst/>
                </a:endParaRPr>
              </a:p>
            </c:rich>
          </c:tx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0243840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egendEntry>
        <c:idx val="6"/>
        <c:delete val="1"/>
      </c:legendEntry>
      <c:legendEntry>
        <c:idx val="7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ayout>
        <c:manualLayout>
          <c:xMode val="edge"/>
          <c:yMode val="edge"/>
          <c:x val="0.1489608663781892"/>
          <c:y val="0.92653433040793509"/>
          <c:w val="0.77895495495495493"/>
          <c:h val="5.7552238656355108E-2"/>
        </c:manualLayout>
      </c:layout>
    </c:legend>
    <c:plotVisOnly val="1"/>
    <c:dispBlanksAs val="gap"/>
  </c:chart>
  <c:spPr>
    <a:solidFill>
      <a:schemeClr val="bg1"/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he-IL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he-IL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Average rate of hydrogen evolution at different temperature of NaOH solution</a:t>
            </a:r>
            <a:endParaRPr lang="he-IL"/>
          </a:p>
        </c:rich>
      </c:tx>
      <c:layout>
        <c:manualLayout>
          <c:xMode val="edge"/>
          <c:yMode val="edge"/>
          <c:x val="0.16604155730533687"/>
          <c:y val="1.2048192771084338E-2"/>
        </c:manualLayout>
      </c:layout>
      <c:spPr>
        <a:noFill/>
        <a:ln>
          <a:noFill/>
        </a:ln>
        <a:effectLst/>
      </c:spPr>
    </c:title>
    <c:plotArea>
      <c:layout>
        <c:manualLayout>
          <c:layoutTarget val="inner"/>
          <c:xMode val="edge"/>
          <c:yMode val="edge"/>
          <c:x val="0.12738648293963253"/>
          <c:y val="0.17269076305220887"/>
          <c:w val="0.8244468503937008"/>
          <c:h val="0.66984631439142406"/>
        </c:manualLayout>
      </c:layout>
      <c:scatterChart>
        <c:scatterStyle val="smoothMarker"/>
        <c:ser>
          <c:idx val="0"/>
          <c:order val="0"/>
          <c:tx>
            <c:v>50C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 Al area (50C)'!$Q$4:$Q$9</c:f>
              <c:numCache>
                <c:formatCode>General</c:formatCode>
                <c:ptCount val="6"/>
                <c:pt idx="0">
                  <c:v>0.60000000000000009</c:v>
                </c:pt>
                <c:pt idx="1">
                  <c:v>1.7</c:v>
                </c:pt>
                <c:pt idx="2">
                  <c:v>3.2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' Al area (50C)'!$R$4:$R$9</c:f>
              <c:numCache>
                <c:formatCode>General</c:formatCode>
                <c:ptCount val="6"/>
                <c:pt idx="0">
                  <c:v>0.9</c:v>
                </c:pt>
                <c:pt idx="1">
                  <c:v>3.3</c:v>
                </c:pt>
                <c:pt idx="2">
                  <c:v>5.6</c:v>
                </c:pt>
                <c:pt idx="3">
                  <c:v>9.6</c:v>
                </c:pt>
                <c:pt idx="4">
                  <c:v>21.5</c:v>
                </c:pt>
                <c:pt idx="5">
                  <c:v>38.5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0-4A2A-47A5-A9BF-D9829E953AB3}"/>
            </c:ext>
          </c:extLst>
        </c:ser>
        <c:ser>
          <c:idx val="1"/>
          <c:order val="1"/>
          <c:tx>
            <c:v>25C</c:v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 Al area (50C)'!$Q$4:$Q$9</c:f>
              <c:numCache>
                <c:formatCode>General</c:formatCode>
                <c:ptCount val="6"/>
                <c:pt idx="0">
                  <c:v>0.60000000000000009</c:v>
                </c:pt>
                <c:pt idx="1">
                  <c:v>1.7</c:v>
                </c:pt>
                <c:pt idx="2">
                  <c:v>3.2</c:v>
                </c:pt>
                <c:pt idx="3">
                  <c:v>6</c:v>
                </c:pt>
                <c:pt idx="4">
                  <c:v>12</c:v>
                </c:pt>
                <c:pt idx="5">
                  <c:v>24</c:v>
                </c:pt>
              </c:numCache>
            </c:numRef>
          </c:xVal>
          <c:yVal>
            <c:numRef>
              <c:f>' Al area (50C)'!$S$4:$S$9</c:f>
              <c:numCache>
                <c:formatCode>General</c:formatCode>
                <c:ptCount val="6"/>
                <c:pt idx="0">
                  <c:v>0.30000000000000004</c:v>
                </c:pt>
                <c:pt idx="1">
                  <c:v>0.60000000000000009</c:v>
                </c:pt>
                <c:pt idx="2">
                  <c:v>1</c:v>
                </c:pt>
                <c:pt idx="3">
                  <c:v>2.1</c:v>
                </c:pt>
                <c:pt idx="4">
                  <c:v>4.7</c:v>
                </c:pt>
                <c:pt idx="5">
                  <c:v>8.9</c:v>
                </c:pt>
              </c:numCache>
            </c:numRef>
          </c:yVal>
          <c:smooth val="1"/>
          <c:extLst xmlns:c16r2="http://schemas.microsoft.com/office/drawing/2015/06/chart">
            <c:ext xmlns:c16="http://schemas.microsoft.com/office/drawing/2014/chart" uri="{C3380CC4-5D6E-409C-BE32-E72D297353CC}">
              <c16:uniqueId val="{00000001-4A2A-47A5-A9BF-D9829E953AB3}"/>
            </c:ext>
          </c:extLst>
        </c:ser>
        <c:dLbls/>
        <c:axId val="70058752"/>
        <c:axId val="70274432"/>
      </c:scatterChart>
      <c:valAx>
        <c:axId val="70058752"/>
        <c:scaling>
          <c:orientation val="minMax"/>
          <c:max val="25"/>
        </c:scaling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Area of aluminum sample, cm2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0274432"/>
        <c:crosses val="autoZero"/>
        <c:crossBetween val="midCat"/>
      </c:valAx>
      <c:valAx>
        <c:axId val="7027443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Average rate of hydrogen evolution, ml/min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he-IL"/>
          </a:p>
        </c:txPr>
        <c:crossAx val="700587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1688888888888915"/>
          <c:y val="0.23945735698700318"/>
          <c:w val="0.12200000000000001"/>
          <c:h val="0.13554311735129498"/>
        </c:manualLayout>
      </c:layout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he-IL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 sz="2000"/>
      </a:pPr>
      <a:endParaRPr lang="he-IL"/>
    </a:p>
  </c:txPr>
  <c:externalData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7C1EE29-226C-4A11-9123-E68AD22DCC7B}" type="doc">
      <dgm:prSet loTypeId="urn:microsoft.com/office/officeart/2005/8/layout/orgChart1" loCatId="hierarchy" qsTypeId="urn:microsoft.com/office/officeart/2005/8/quickstyle/3d4" qsCatId="3D" csTypeId="urn:microsoft.com/office/officeart/2005/8/colors/accent0_3" csCatId="mainScheme" phldr="1"/>
      <dgm:spPr/>
      <dgm:t>
        <a:bodyPr/>
        <a:lstStyle/>
        <a:p>
          <a:pPr rtl="1"/>
          <a:endParaRPr lang="ar-JO"/>
        </a:p>
      </dgm:t>
    </dgm:pt>
    <dgm:pt modelId="{8DC7662C-76FC-40C7-964E-6286F51895D9}">
      <dgm:prSet phldrT="[Text]"/>
      <dgm:spPr/>
      <dgm:t>
        <a:bodyPr/>
        <a:lstStyle/>
        <a:p>
          <a:pPr rtl="1"/>
          <a:r>
            <a:rPr lang="en-US" b="1" dirty="0" smtClean="0"/>
            <a:t>Hydrogen Commercial Production  Method</a:t>
          </a:r>
          <a:endParaRPr lang="ar-JO" b="1" dirty="0"/>
        </a:p>
      </dgm:t>
    </dgm:pt>
    <dgm:pt modelId="{79DDCA5B-6AEF-4AB8-A58C-733194C15E8A}" type="parTrans" cxnId="{B6D40B18-80F7-4BF5-BC11-7FA0E158D53C}">
      <dgm:prSet/>
      <dgm:spPr/>
      <dgm:t>
        <a:bodyPr/>
        <a:lstStyle/>
        <a:p>
          <a:pPr rtl="1"/>
          <a:endParaRPr lang="ar-JO" b="1"/>
        </a:p>
      </dgm:t>
    </dgm:pt>
    <dgm:pt modelId="{BD817A00-5A1A-4155-926F-CD4580BFDBF9}" type="sibTrans" cxnId="{B6D40B18-80F7-4BF5-BC11-7FA0E158D53C}">
      <dgm:prSet/>
      <dgm:spPr/>
      <dgm:t>
        <a:bodyPr/>
        <a:lstStyle/>
        <a:p>
          <a:pPr rtl="1"/>
          <a:endParaRPr lang="ar-JO" b="1"/>
        </a:p>
      </dgm:t>
    </dgm:pt>
    <dgm:pt modelId="{A35C4413-C2DB-4C5B-9927-57172C7C5D0E}">
      <dgm:prSet phldrT="[Text]"/>
      <dgm:spPr/>
      <dgm:t>
        <a:bodyPr/>
        <a:lstStyle/>
        <a:p>
          <a:pPr rtl="1"/>
          <a:r>
            <a:rPr lang="en-US" b="1" dirty="0" err="1" smtClean="0"/>
            <a:t>Carbothermal</a:t>
          </a:r>
          <a:endParaRPr lang="en-US" b="1" dirty="0" smtClean="0"/>
        </a:p>
        <a:p>
          <a:pPr rtl="1"/>
          <a:r>
            <a:rPr lang="en-US" b="1" dirty="0" smtClean="0"/>
            <a:t>96% </a:t>
          </a:r>
          <a:endParaRPr lang="ar-JO" b="1" dirty="0"/>
        </a:p>
      </dgm:t>
    </dgm:pt>
    <dgm:pt modelId="{1727B587-AC5F-4D33-93B2-BD0BE200BCD7}" type="parTrans" cxnId="{57550CBB-6691-49D7-A8C8-2DFE55A6A408}">
      <dgm:prSet/>
      <dgm:spPr/>
      <dgm:t>
        <a:bodyPr/>
        <a:lstStyle/>
        <a:p>
          <a:pPr rtl="1"/>
          <a:endParaRPr lang="ar-JO" b="1"/>
        </a:p>
      </dgm:t>
    </dgm:pt>
    <dgm:pt modelId="{D5FA9133-DEED-4EB4-B21C-6BF7066A78DC}" type="sibTrans" cxnId="{57550CBB-6691-49D7-A8C8-2DFE55A6A408}">
      <dgm:prSet/>
      <dgm:spPr/>
      <dgm:t>
        <a:bodyPr/>
        <a:lstStyle/>
        <a:p>
          <a:pPr rtl="1"/>
          <a:endParaRPr lang="ar-JO" b="1"/>
        </a:p>
      </dgm:t>
    </dgm:pt>
    <dgm:pt modelId="{D67FA3B0-55A5-4814-8D8D-4ED6EB48EE04}">
      <dgm:prSet phldrT="[Text]"/>
      <dgm:spPr/>
      <dgm:t>
        <a:bodyPr/>
        <a:lstStyle/>
        <a:p>
          <a:pPr rtl="1"/>
          <a:r>
            <a:rPr lang="en-US" b="1" dirty="0" smtClean="0"/>
            <a:t>Natural Gas Reforming</a:t>
          </a:r>
        </a:p>
        <a:p>
          <a:pPr rtl="1"/>
          <a:r>
            <a:rPr lang="en-US" b="1" dirty="0" smtClean="0"/>
            <a:t>48% </a:t>
          </a:r>
          <a:endParaRPr lang="ar-JO" b="1" dirty="0"/>
        </a:p>
      </dgm:t>
    </dgm:pt>
    <dgm:pt modelId="{14447AB7-3938-42B8-8DB0-84F84BE16253}" type="parTrans" cxnId="{05EA8861-A360-4D1F-B284-499F0945D63B}">
      <dgm:prSet/>
      <dgm:spPr/>
      <dgm:t>
        <a:bodyPr/>
        <a:lstStyle/>
        <a:p>
          <a:pPr rtl="1"/>
          <a:endParaRPr lang="ar-JO" b="1"/>
        </a:p>
      </dgm:t>
    </dgm:pt>
    <dgm:pt modelId="{70A37FEE-B8F7-4E3F-86E4-9725CD06F260}" type="sibTrans" cxnId="{05EA8861-A360-4D1F-B284-499F0945D63B}">
      <dgm:prSet/>
      <dgm:spPr/>
      <dgm:t>
        <a:bodyPr/>
        <a:lstStyle/>
        <a:p>
          <a:pPr rtl="1"/>
          <a:endParaRPr lang="ar-JO" b="1"/>
        </a:p>
      </dgm:t>
    </dgm:pt>
    <dgm:pt modelId="{9FABAE85-ED11-4301-AD0D-D70DC65065CC}">
      <dgm:prSet phldrT="[Text]"/>
      <dgm:spPr/>
      <dgm:t>
        <a:bodyPr/>
        <a:lstStyle/>
        <a:p>
          <a:pPr rtl="1"/>
          <a:r>
            <a:rPr lang="en-US" b="1" dirty="0" smtClean="0"/>
            <a:t>Petroleum Cracking </a:t>
          </a:r>
        </a:p>
        <a:p>
          <a:pPr rtl="1"/>
          <a:r>
            <a:rPr lang="en-US" b="1" dirty="0" smtClean="0"/>
            <a:t>30%</a:t>
          </a:r>
          <a:endParaRPr lang="ar-JO" b="1" dirty="0"/>
        </a:p>
      </dgm:t>
    </dgm:pt>
    <dgm:pt modelId="{F27C5F33-5E9A-4E61-A218-FBB4F7FCB40E}" type="parTrans" cxnId="{A569EEA9-7555-4843-8567-51D05A198F38}">
      <dgm:prSet/>
      <dgm:spPr/>
      <dgm:t>
        <a:bodyPr/>
        <a:lstStyle/>
        <a:p>
          <a:pPr rtl="1"/>
          <a:endParaRPr lang="ar-JO" b="1"/>
        </a:p>
      </dgm:t>
    </dgm:pt>
    <dgm:pt modelId="{50FB2479-AB46-4E15-AC94-6E3102945CBB}" type="sibTrans" cxnId="{A569EEA9-7555-4843-8567-51D05A198F38}">
      <dgm:prSet/>
      <dgm:spPr/>
      <dgm:t>
        <a:bodyPr/>
        <a:lstStyle/>
        <a:p>
          <a:pPr rtl="1"/>
          <a:endParaRPr lang="ar-JO" b="1"/>
        </a:p>
      </dgm:t>
    </dgm:pt>
    <dgm:pt modelId="{BD784FA9-9CAD-4338-9D98-91988CB9BFF9}">
      <dgm:prSet phldrT="[Text]"/>
      <dgm:spPr/>
      <dgm:t>
        <a:bodyPr/>
        <a:lstStyle/>
        <a:p>
          <a:pPr rtl="1"/>
          <a:r>
            <a:rPr lang="en-US" b="1" dirty="0" smtClean="0"/>
            <a:t>Electrolysis</a:t>
          </a:r>
        </a:p>
        <a:p>
          <a:pPr rtl="1"/>
          <a:r>
            <a:rPr lang="en-US" b="1" dirty="0" smtClean="0"/>
            <a:t>4%</a:t>
          </a:r>
          <a:endParaRPr lang="ar-JO" b="1" dirty="0"/>
        </a:p>
      </dgm:t>
    </dgm:pt>
    <dgm:pt modelId="{777B9CD3-EA46-4801-9C79-5EAF999D727F}" type="parTrans" cxnId="{0225B989-07C2-4534-AB3E-0BC02EF0862E}">
      <dgm:prSet/>
      <dgm:spPr/>
      <dgm:t>
        <a:bodyPr/>
        <a:lstStyle/>
        <a:p>
          <a:pPr rtl="1"/>
          <a:endParaRPr lang="ar-JO" b="1"/>
        </a:p>
      </dgm:t>
    </dgm:pt>
    <dgm:pt modelId="{1B302AD8-4E2A-4CA9-8915-59C9FB8116D3}" type="sibTrans" cxnId="{0225B989-07C2-4534-AB3E-0BC02EF0862E}">
      <dgm:prSet/>
      <dgm:spPr/>
      <dgm:t>
        <a:bodyPr/>
        <a:lstStyle/>
        <a:p>
          <a:pPr rtl="1"/>
          <a:endParaRPr lang="ar-JO" b="1"/>
        </a:p>
      </dgm:t>
    </dgm:pt>
    <dgm:pt modelId="{9B0ED015-5CAB-4408-AC55-52670339E57E}">
      <dgm:prSet/>
      <dgm:spPr/>
      <dgm:t>
        <a:bodyPr/>
        <a:lstStyle/>
        <a:p>
          <a:pPr rtl="1"/>
          <a:r>
            <a:rPr lang="en-US" b="1" dirty="0" smtClean="0"/>
            <a:t>Coal Gasification </a:t>
          </a:r>
        </a:p>
        <a:p>
          <a:pPr rtl="1"/>
          <a:r>
            <a:rPr lang="en-US" b="1" dirty="0" smtClean="0"/>
            <a:t>18%</a:t>
          </a:r>
          <a:endParaRPr lang="ar-JO" b="1" dirty="0"/>
        </a:p>
      </dgm:t>
    </dgm:pt>
    <dgm:pt modelId="{025FC9B2-75E9-419D-8A05-794C7430235C}" type="parTrans" cxnId="{96F2EF5C-B6D9-4605-B5D2-493D88E79FA4}">
      <dgm:prSet/>
      <dgm:spPr/>
      <dgm:t>
        <a:bodyPr/>
        <a:lstStyle/>
        <a:p>
          <a:pPr rtl="1"/>
          <a:endParaRPr lang="ar-JO" b="1"/>
        </a:p>
      </dgm:t>
    </dgm:pt>
    <dgm:pt modelId="{8AADE2E8-D8F5-49B1-B069-D1C44965A543}" type="sibTrans" cxnId="{96F2EF5C-B6D9-4605-B5D2-493D88E79FA4}">
      <dgm:prSet/>
      <dgm:spPr/>
      <dgm:t>
        <a:bodyPr/>
        <a:lstStyle/>
        <a:p>
          <a:pPr rtl="1"/>
          <a:endParaRPr lang="ar-JO" b="1"/>
        </a:p>
      </dgm:t>
    </dgm:pt>
    <dgm:pt modelId="{0E891493-8696-4C5C-8DF0-8C84E459DF87}" type="pres">
      <dgm:prSet presAssocID="{C7C1EE29-226C-4A11-9123-E68AD22DCC7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pPr rtl="1"/>
          <a:endParaRPr lang="ar-JO"/>
        </a:p>
      </dgm:t>
    </dgm:pt>
    <dgm:pt modelId="{488BAD7B-460F-4BE1-BE52-100211FB6ECE}" type="pres">
      <dgm:prSet presAssocID="{8DC7662C-76FC-40C7-964E-6286F51895D9}" presName="hierRoot1" presStyleCnt="0">
        <dgm:presLayoutVars>
          <dgm:hierBranch val="init"/>
        </dgm:presLayoutVars>
      </dgm:prSet>
      <dgm:spPr/>
    </dgm:pt>
    <dgm:pt modelId="{090AE5A1-F402-45D5-A01F-1451B48EB001}" type="pres">
      <dgm:prSet presAssocID="{8DC7662C-76FC-40C7-964E-6286F51895D9}" presName="rootComposite1" presStyleCnt="0"/>
      <dgm:spPr/>
    </dgm:pt>
    <dgm:pt modelId="{81519BA5-2826-4EA6-AC0B-635ADE2FE63A}" type="pres">
      <dgm:prSet presAssocID="{8DC7662C-76FC-40C7-964E-6286F51895D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6FB59578-9894-481D-A84A-A3A335C5A20C}" type="pres">
      <dgm:prSet presAssocID="{8DC7662C-76FC-40C7-964E-6286F51895D9}" presName="rootConnector1" presStyleLbl="node1" presStyleIdx="0" presStyleCnt="0"/>
      <dgm:spPr/>
      <dgm:t>
        <a:bodyPr/>
        <a:lstStyle/>
        <a:p>
          <a:pPr rtl="1"/>
          <a:endParaRPr lang="ar-JO"/>
        </a:p>
      </dgm:t>
    </dgm:pt>
    <dgm:pt modelId="{2E57EE77-768F-47A5-90FD-DD82DC706EC2}" type="pres">
      <dgm:prSet presAssocID="{8DC7662C-76FC-40C7-964E-6286F51895D9}" presName="hierChild2" presStyleCnt="0"/>
      <dgm:spPr/>
    </dgm:pt>
    <dgm:pt modelId="{FA6D287D-8C08-4C4D-BFA5-02D8F8E691C9}" type="pres">
      <dgm:prSet presAssocID="{1727B587-AC5F-4D33-93B2-BD0BE200BCD7}" presName="Name37" presStyleLbl="parChTrans1D2" presStyleIdx="0" presStyleCnt="2"/>
      <dgm:spPr/>
      <dgm:t>
        <a:bodyPr/>
        <a:lstStyle/>
        <a:p>
          <a:pPr rtl="1"/>
          <a:endParaRPr lang="ar-JO"/>
        </a:p>
      </dgm:t>
    </dgm:pt>
    <dgm:pt modelId="{0F24DB05-6FED-411C-96B6-EC9EBEF34133}" type="pres">
      <dgm:prSet presAssocID="{A35C4413-C2DB-4C5B-9927-57172C7C5D0E}" presName="hierRoot2" presStyleCnt="0">
        <dgm:presLayoutVars>
          <dgm:hierBranch val="init"/>
        </dgm:presLayoutVars>
      </dgm:prSet>
      <dgm:spPr/>
    </dgm:pt>
    <dgm:pt modelId="{A9D5170D-D605-49F5-BD8D-92B5C5917380}" type="pres">
      <dgm:prSet presAssocID="{A35C4413-C2DB-4C5B-9927-57172C7C5D0E}" presName="rootComposite" presStyleCnt="0"/>
      <dgm:spPr/>
    </dgm:pt>
    <dgm:pt modelId="{CF6E7E23-3668-4D4C-B648-3C2EBC02899A}" type="pres">
      <dgm:prSet presAssocID="{A35C4413-C2DB-4C5B-9927-57172C7C5D0E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85715649-BF76-44C4-BFA5-5B217EEAF811}" type="pres">
      <dgm:prSet presAssocID="{A35C4413-C2DB-4C5B-9927-57172C7C5D0E}" presName="rootConnector" presStyleLbl="node2" presStyleIdx="0" presStyleCnt="2"/>
      <dgm:spPr/>
      <dgm:t>
        <a:bodyPr/>
        <a:lstStyle/>
        <a:p>
          <a:pPr rtl="1"/>
          <a:endParaRPr lang="ar-JO"/>
        </a:p>
      </dgm:t>
    </dgm:pt>
    <dgm:pt modelId="{977CECA5-3370-4610-B977-E4EB3D033358}" type="pres">
      <dgm:prSet presAssocID="{A35C4413-C2DB-4C5B-9927-57172C7C5D0E}" presName="hierChild4" presStyleCnt="0"/>
      <dgm:spPr/>
    </dgm:pt>
    <dgm:pt modelId="{4A3488FD-0A14-4B1A-9750-E5C60DCA8621}" type="pres">
      <dgm:prSet presAssocID="{14447AB7-3938-42B8-8DB0-84F84BE16253}" presName="Name37" presStyleLbl="parChTrans1D3" presStyleIdx="0" presStyleCnt="3"/>
      <dgm:spPr/>
      <dgm:t>
        <a:bodyPr/>
        <a:lstStyle/>
        <a:p>
          <a:pPr rtl="1"/>
          <a:endParaRPr lang="ar-JO"/>
        </a:p>
      </dgm:t>
    </dgm:pt>
    <dgm:pt modelId="{A3A383DA-38C9-4872-8A29-4131CF39C12A}" type="pres">
      <dgm:prSet presAssocID="{D67FA3B0-55A5-4814-8D8D-4ED6EB48EE04}" presName="hierRoot2" presStyleCnt="0">
        <dgm:presLayoutVars>
          <dgm:hierBranch val="init"/>
        </dgm:presLayoutVars>
      </dgm:prSet>
      <dgm:spPr/>
    </dgm:pt>
    <dgm:pt modelId="{BB8733B8-7C43-4F92-A098-9763B7135FC4}" type="pres">
      <dgm:prSet presAssocID="{D67FA3B0-55A5-4814-8D8D-4ED6EB48EE04}" presName="rootComposite" presStyleCnt="0"/>
      <dgm:spPr/>
    </dgm:pt>
    <dgm:pt modelId="{9C7EDEB1-AAC4-4ECB-8078-CAE20D4E382C}" type="pres">
      <dgm:prSet presAssocID="{D67FA3B0-55A5-4814-8D8D-4ED6EB48EE04}" presName="rootText" presStyleLbl="node3" presStyleIdx="0" presStyleCnt="3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E48C9F9E-0377-4E07-8429-3B4BA9C74EDF}" type="pres">
      <dgm:prSet presAssocID="{D67FA3B0-55A5-4814-8D8D-4ED6EB48EE04}" presName="rootConnector" presStyleLbl="node3" presStyleIdx="0" presStyleCnt="3"/>
      <dgm:spPr/>
      <dgm:t>
        <a:bodyPr/>
        <a:lstStyle/>
        <a:p>
          <a:pPr rtl="1"/>
          <a:endParaRPr lang="ar-JO"/>
        </a:p>
      </dgm:t>
    </dgm:pt>
    <dgm:pt modelId="{52E3A665-25F1-4956-864E-D5318E35A120}" type="pres">
      <dgm:prSet presAssocID="{D67FA3B0-55A5-4814-8D8D-4ED6EB48EE04}" presName="hierChild4" presStyleCnt="0"/>
      <dgm:spPr/>
    </dgm:pt>
    <dgm:pt modelId="{FBCC172F-CFAD-454B-A762-97CF66A878F4}" type="pres">
      <dgm:prSet presAssocID="{D67FA3B0-55A5-4814-8D8D-4ED6EB48EE04}" presName="hierChild5" presStyleCnt="0"/>
      <dgm:spPr/>
    </dgm:pt>
    <dgm:pt modelId="{4FEB1CE5-7A81-4AC7-B30B-2AC295DB9750}" type="pres">
      <dgm:prSet presAssocID="{F27C5F33-5E9A-4E61-A218-FBB4F7FCB40E}" presName="Name37" presStyleLbl="parChTrans1D3" presStyleIdx="1" presStyleCnt="3"/>
      <dgm:spPr/>
      <dgm:t>
        <a:bodyPr/>
        <a:lstStyle/>
        <a:p>
          <a:pPr rtl="1"/>
          <a:endParaRPr lang="ar-JO"/>
        </a:p>
      </dgm:t>
    </dgm:pt>
    <dgm:pt modelId="{72A0D6E7-DCC9-4690-A5C7-C410A8EC42D9}" type="pres">
      <dgm:prSet presAssocID="{9FABAE85-ED11-4301-AD0D-D70DC65065CC}" presName="hierRoot2" presStyleCnt="0">
        <dgm:presLayoutVars>
          <dgm:hierBranch val="init"/>
        </dgm:presLayoutVars>
      </dgm:prSet>
      <dgm:spPr/>
    </dgm:pt>
    <dgm:pt modelId="{6CCEA254-206C-4731-B7DF-7DC1D49125C1}" type="pres">
      <dgm:prSet presAssocID="{9FABAE85-ED11-4301-AD0D-D70DC65065CC}" presName="rootComposite" presStyleCnt="0"/>
      <dgm:spPr/>
    </dgm:pt>
    <dgm:pt modelId="{BE34F38B-CEE2-4F33-BDE0-BEFD8405E534}" type="pres">
      <dgm:prSet presAssocID="{9FABAE85-ED11-4301-AD0D-D70DC65065CC}" presName="rootText" presStyleLbl="node3" presStyleIdx="1" presStyleCnt="3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3C745A6D-B588-4E09-AC9C-3C6914DE8765}" type="pres">
      <dgm:prSet presAssocID="{9FABAE85-ED11-4301-AD0D-D70DC65065CC}" presName="rootConnector" presStyleLbl="node3" presStyleIdx="1" presStyleCnt="3"/>
      <dgm:spPr/>
      <dgm:t>
        <a:bodyPr/>
        <a:lstStyle/>
        <a:p>
          <a:pPr rtl="1"/>
          <a:endParaRPr lang="ar-JO"/>
        </a:p>
      </dgm:t>
    </dgm:pt>
    <dgm:pt modelId="{8A1F9228-88E5-4742-B038-706B0B9571D4}" type="pres">
      <dgm:prSet presAssocID="{9FABAE85-ED11-4301-AD0D-D70DC65065CC}" presName="hierChild4" presStyleCnt="0"/>
      <dgm:spPr/>
    </dgm:pt>
    <dgm:pt modelId="{AB2F454B-A22A-4B8E-9B54-4C449022AB40}" type="pres">
      <dgm:prSet presAssocID="{9FABAE85-ED11-4301-AD0D-D70DC65065CC}" presName="hierChild5" presStyleCnt="0"/>
      <dgm:spPr/>
    </dgm:pt>
    <dgm:pt modelId="{5FC087DD-62CC-4BD2-BE85-7A2B9F7BF857}" type="pres">
      <dgm:prSet presAssocID="{025FC9B2-75E9-419D-8A05-794C7430235C}" presName="Name37" presStyleLbl="parChTrans1D3" presStyleIdx="2" presStyleCnt="3"/>
      <dgm:spPr/>
      <dgm:t>
        <a:bodyPr/>
        <a:lstStyle/>
        <a:p>
          <a:pPr rtl="1"/>
          <a:endParaRPr lang="ar-JO"/>
        </a:p>
      </dgm:t>
    </dgm:pt>
    <dgm:pt modelId="{57124AE5-84F4-4E1C-89D9-6D6D021639FE}" type="pres">
      <dgm:prSet presAssocID="{9B0ED015-5CAB-4408-AC55-52670339E57E}" presName="hierRoot2" presStyleCnt="0">
        <dgm:presLayoutVars>
          <dgm:hierBranch val="init"/>
        </dgm:presLayoutVars>
      </dgm:prSet>
      <dgm:spPr/>
    </dgm:pt>
    <dgm:pt modelId="{8AFA5846-D699-4663-A8E0-F1F24AA6FBEA}" type="pres">
      <dgm:prSet presAssocID="{9B0ED015-5CAB-4408-AC55-52670339E57E}" presName="rootComposite" presStyleCnt="0"/>
      <dgm:spPr/>
    </dgm:pt>
    <dgm:pt modelId="{00210747-6370-4059-97C2-00839C30DC27}" type="pres">
      <dgm:prSet presAssocID="{9B0ED015-5CAB-4408-AC55-52670339E57E}" presName="rootText" presStyleLbl="node3" presStyleIdx="2" presStyleCnt="3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15C3AD5D-3587-4CF7-95B8-E7BA47705ED8}" type="pres">
      <dgm:prSet presAssocID="{9B0ED015-5CAB-4408-AC55-52670339E57E}" presName="rootConnector" presStyleLbl="node3" presStyleIdx="2" presStyleCnt="3"/>
      <dgm:spPr/>
      <dgm:t>
        <a:bodyPr/>
        <a:lstStyle/>
        <a:p>
          <a:pPr rtl="1"/>
          <a:endParaRPr lang="ar-JO"/>
        </a:p>
      </dgm:t>
    </dgm:pt>
    <dgm:pt modelId="{1384605F-81F9-43DB-AFF0-1AEAB63F5FDE}" type="pres">
      <dgm:prSet presAssocID="{9B0ED015-5CAB-4408-AC55-52670339E57E}" presName="hierChild4" presStyleCnt="0"/>
      <dgm:spPr/>
    </dgm:pt>
    <dgm:pt modelId="{375DC51B-F34A-49C8-8E07-8F607BEE28D6}" type="pres">
      <dgm:prSet presAssocID="{9B0ED015-5CAB-4408-AC55-52670339E57E}" presName="hierChild5" presStyleCnt="0"/>
      <dgm:spPr/>
    </dgm:pt>
    <dgm:pt modelId="{B1C8CD64-3A12-4C5D-9BE3-3AA6F53EE3B2}" type="pres">
      <dgm:prSet presAssocID="{A35C4413-C2DB-4C5B-9927-57172C7C5D0E}" presName="hierChild5" presStyleCnt="0"/>
      <dgm:spPr/>
    </dgm:pt>
    <dgm:pt modelId="{F4DC5F95-90A6-4F93-8BE7-01E7EB57784A}" type="pres">
      <dgm:prSet presAssocID="{777B9CD3-EA46-4801-9C79-5EAF999D727F}" presName="Name37" presStyleLbl="parChTrans1D2" presStyleIdx="1" presStyleCnt="2"/>
      <dgm:spPr/>
      <dgm:t>
        <a:bodyPr/>
        <a:lstStyle/>
        <a:p>
          <a:pPr rtl="1"/>
          <a:endParaRPr lang="ar-JO"/>
        </a:p>
      </dgm:t>
    </dgm:pt>
    <dgm:pt modelId="{63B0F7D1-5286-477B-A26B-83C7387F4232}" type="pres">
      <dgm:prSet presAssocID="{BD784FA9-9CAD-4338-9D98-91988CB9BFF9}" presName="hierRoot2" presStyleCnt="0">
        <dgm:presLayoutVars>
          <dgm:hierBranch val="init"/>
        </dgm:presLayoutVars>
      </dgm:prSet>
      <dgm:spPr/>
    </dgm:pt>
    <dgm:pt modelId="{2B89E8DC-E967-40D1-99AC-A9F918345914}" type="pres">
      <dgm:prSet presAssocID="{BD784FA9-9CAD-4338-9D98-91988CB9BFF9}" presName="rootComposite" presStyleCnt="0"/>
      <dgm:spPr/>
    </dgm:pt>
    <dgm:pt modelId="{325EEF03-AC8B-4271-B817-2CCAC28C228D}" type="pres">
      <dgm:prSet presAssocID="{BD784FA9-9CAD-4338-9D98-91988CB9BFF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pPr rtl="1"/>
          <a:endParaRPr lang="ar-JO"/>
        </a:p>
      </dgm:t>
    </dgm:pt>
    <dgm:pt modelId="{2753903D-DF99-49BD-8B5B-B9D2852B8EEE}" type="pres">
      <dgm:prSet presAssocID="{BD784FA9-9CAD-4338-9D98-91988CB9BFF9}" presName="rootConnector" presStyleLbl="node2" presStyleIdx="1" presStyleCnt="2"/>
      <dgm:spPr/>
      <dgm:t>
        <a:bodyPr/>
        <a:lstStyle/>
        <a:p>
          <a:pPr rtl="1"/>
          <a:endParaRPr lang="ar-JO"/>
        </a:p>
      </dgm:t>
    </dgm:pt>
    <dgm:pt modelId="{2410840D-5AC7-4AEE-B0B7-AF589B7CD831}" type="pres">
      <dgm:prSet presAssocID="{BD784FA9-9CAD-4338-9D98-91988CB9BFF9}" presName="hierChild4" presStyleCnt="0"/>
      <dgm:spPr/>
    </dgm:pt>
    <dgm:pt modelId="{24C9FB8C-800D-4727-925B-2636A8824773}" type="pres">
      <dgm:prSet presAssocID="{BD784FA9-9CAD-4338-9D98-91988CB9BFF9}" presName="hierChild5" presStyleCnt="0"/>
      <dgm:spPr/>
    </dgm:pt>
    <dgm:pt modelId="{EC74EBA0-4B2C-4379-9FD5-7BE85D8FCD56}" type="pres">
      <dgm:prSet presAssocID="{8DC7662C-76FC-40C7-964E-6286F51895D9}" presName="hierChild3" presStyleCnt="0"/>
      <dgm:spPr/>
    </dgm:pt>
  </dgm:ptLst>
  <dgm:cxnLst>
    <dgm:cxn modelId="{04C34C6C-D388-4448-ACAD-6B9CB5328B82}" type="presOf" srcId="{D67FA3B0-55A5-4814-8D8D-4ED6EB48EE04}" destId="{9C7EDEB1-AAC4-4ECB-8078-CAE20D4E382C}" srcOrd="0" destOrd="0" presId="urn:microsoft.com/office/officeart/2005/8/layout/orgChart1"/>
    <dgm:cxn modelId="{B9B95DA3-F4C9-4183-9468-B08DDB6701A0}" type="presOf" srcId="{C7C1EE29-226C-4A11-9123-E68AD22DCC7B}" destId="{0E891493-8696-4C5C-8DF0-8C84E459DF87}" srcOrd="0" destOrd="0" presId="urn:microsoft.com/office/officeart/2005/8/layout/orgChart1"/>
    <dgm:cxn modelId="{EACFE88F-92C5-4B7A-B65F-86413A76E03B}" type="presOf" srcId="{F27C5F33-5E9A-4E61-A218-FBB4F7FCB40E}" destId="{4FEB1CE5-7A81-4AC7-B30B-2AC295DB9750}" srcOrd="0" destOrd="0" presId="urn:microsoft.com/office/officeart/2005/8/layout/orgChart1"/>
    <dgm:cxn modelId="{6145B749-7E05-42C8-9F11-680E21E745E5}" type="presOf" srcId="{BD784FA9-9CAD-4338-9D98-91988CB9BFF9}" destId="{2753903D-DF99-49BD-8B5B-B9D2852B8EEE}" srcOrd="1" destOrd="0" presId="urn:microsoft.com/office/officeart/2005/8/layout/orgChart1"/>
    <dgm:cxn modelId="{3993C1F3-91F3-4C30-BF45-D20D1CB84124}" type="presOf" srcId="{8DC7662C-76FC-40C7-964E-6286F51895D9}" destId="{81519BA5-2826-4EA6-AC0B-635ADE2FE63A}" srcOrd="0" destOrd="0" presId="urn:microsoft.com/office/officeart/2005/8/layout/orgChart1"/>
    <dgm:cxn modelId="{551D8CF6-4954-4488-AEC1-63BF854FF9BB}" type="presOf" srcId="{9FABAE85-ED11-4301-AD0D-D70DC65065CC}" destId="{3C745A6D-B588-4E09-AC9C-3C6914DE8765}" srcOrd="1" destOrd="0" presId="urn:microsoft.com/office/officeart/2005/8/layout/orgChart1"/>
    <dgm:cxn modelId="{57550CBB-6691-49D7-A8C8-2DFE55A6A408}" srcId="{8DC7662C-76FC-40C7-964E-6286F51895D9}" destId="{A35C4413-C2DB-4C5B-9927-57172C7C5D0E}" srcOrd="0" destOrd="0" parTransId="{1727B587-AC5F-4D33-93B2-BD0BE200BCD7}" sibTransId="{D5FA9133-DEED-4EB4-B21C-6BF7066A78DC}"/>
    <dgm:cxn modelId="{05EA8861-A360-4D1F-B284-499F0945D63B}" srcId="{A35C4413-C2DB-4C5B-9927-57172C7C5D0E}" destId="{D67FA3B0-55A5-4814-8D8D-4ED6EB48EE04}" srcOrd="0" destOrd="0" parTransId="{14447AB7-3938-42B8-8DB0-84F84BE16253}" sibTransId="{70A37FEE-B8F7-4E3F-86E4-9725CD06F260}"/>
    <dgm:cxn modelId="{B6D40B18-80F7-4BF5-BC11-7FA0E158D53C}" srcId="{C7C1EE29-226C-4A11-9123-E68AD22DCC7B}" destId="{8DC7662C-76FC-40C7-964E-6286F51895D9}" srcOrd="0" destOrd="0" parTransId="{79DDCA5B-6AEF-4AB8-A58C-733194C15E8A}" sibTransId="{BD817A00-5A1A-4155-926F-CD4580BFDBF9}"/>
    <dgm:cxn modelId="{7031B4F5-F24B-4EB0-B8D8-913D37F3E05A}" type="presOf" srcId="{A35C4413-C2DB-4C5B-9927-57172C7C5D0E}" destId="{CF6E7E23-3668-4D4C-B648-3C2EBC02899A}" srcOrd="0" destOrd="0" presId="urn:microsoft.com/office/officeart/2005/8/layout/orgChart1"/>
    <dgm:cxn modelId="{5DD2C3C4-B975-4C6D-929B-1F8E9A2BB2B3}" type="presOf" srcId="{9B0ED015-5CAB-4408-AC55-52670339E57E}" destId="{00210747-6370-4059-97C2-00839C30DC27}" srcOrd="0" destOrd="0" presId="urn:microsoft.com/office/officeart/2005/8/layout/orgChart1"/>
    <dgm:cxn modelId="{D566D061-2211-443C-A2CF-D856AFDEE5E4}" type="presOf" srcId="{9FABAE85-ED11-4301-AD0D-D70DC65065CC}" destId="{BE34F38B-CEE2-4F33-BDE0-BEFD8405E534}" srcOrd="0" destOrd="0" presId="urn:microsoft.com/office/officeart/2005/8/layout/orgChart1"/>
    <dgm:cxn modelId="{3E412E33-A9D2-430E-B8FA-BB93DF0B69AB}" type="presOf" srcId="{8DC7662C-76FC-40C7-964E-6286F51895D9}" destId="{6FB59578-9894-481D-A84A-A3A335C5A20C}" srcOrd="1" destOrd="0" presId="urn:microsoft.com/office/officeart/2005/8/layout/orgChart1"/>
    <dgm:cxn modelId="{7D20752B-EC98-4678-910D-54459B1EB0AC}" type="presOf" srcId="{1727B587-AC5F-4D33-93B2-BD0BE200BCD7}" destId="{FA6D287D-8C08-4C4D-BFA5-02D8F8E691C9}" srcOrd="0" destOrd="0" presId="urn:microsoft.com/office/officeart/2005/8/layout/orgChart1"/>
    <dgm:cxn modelId="{FD85CF54-78D9-4438-B287-DED164A10417}" type="presOf" srcId="{14447AB7-3938-42B8-8DB0-84F84BE16253}" destId="{4A3488FD-0A14-4B1A-9750-E5C60DCA8621}" srcOrd="0" destOrd="0" presId="urn:microsoft.com/office/officeart/2005/8/layout/orgChart1"/>
    <dgm:cxn modelId="{83318820-EAA3-40DB-9E7B-E38FF957CC71}" type="presOf" srcId="{D67FA3B0-55A5-4814-8D8D-4ED6EB48EE04}" destId="{E48C9F9E-0377-4E07-8429-3B4BA9C74EDF}" srcOrd="1" destOrd="0" presId="urn:microsoft.com/office/officeart/2005/8/layout/orgChart1"/>
    <dgm:cxn modelId="{49050BB6-AC8C-4A82-8BF6-631A2E584614}" type="presOf" srcId="{777B9CD3-EA46-4801-9C79-5EAF999D727F}" destId="{F4DC5F95-90A6-4F93-8BE7-01E7EB57784A}" srcOrd="0" destOrd="0" presId="urn:microsoft.com/office/officeart/2005/8/layout/orgChart1"/>
    <dgm:cxn modelId="{7519453E-1833-406C-A777-08F26D087703}" type="presOf" srcId="{9B0ED015-5CAB-4408-AC55-52670339E57E}" destId="{15C3AD5D-3587-4CF7-95B8-E7BA47705ED8}" srcOrd="1" destOrd="0" presId="urn:microsoft.com/office/officeart/2005/8/layout/orgChart1"/>
    <dgm:cxn modelId="{96F2EF5C-B6D9-4605-B5D2-493D88E79FA4}" srcId="{A35C4413-C2DB-4C5B-9927-57172C7C5D0E}" destId="{9B0ED015-5CAB-4408-AC55-52670339E57E}" srcOrd="2" destOrd="0" parTransId="{025FC9B2-75E9-419D-8A05-794C7430235C}" sibTransId="{8AADE2E8-D8F5-49B1-B069-D1C44965A543}"/>
    <dgm:cxn modelId="{0225B989-07C2-4534-AB3E-0BC02EF0862E}" srcId="{8DC7662C-76FC-40C7-964E-6286F51895D9}" destId="{BD784FA9-9CAD-4338-9D98-91988CB9BFF9}" srcOrd="1" destOrd="0" parTransId="{777B9CD3-EA46-4801-9C79-5EAF999D727F}" sibTransId="{1B302AD8-4E2A-4CA9-8915-59C9FB8116D3}"/>
    <dgm:cxn modelId="{A569EEA9-7555-4843-8567-51D05A198F38}" srcId="{A35C4413-C2DB-4C5B-9927-57172C7C5D0E}" destId="{9FABAE85-ED11-4301-AD0D-D70DC65065CC}" srcOrd="1" destOrd="0" parTransId="{F27C5F33-5E9A-4E61-A218-FBB4F7FCB40E}" sibTransId="{50FB2479-AB46-4E15-AC94-6E3102945CBB}"/>
    <dgm:cxn modelId="{0383A9AF-831D-491B-80E7-7DEF1D0E6299}" type="presOf" srcId="{BD784FA9-9CAD-4338-9D98-91988CB9BFF9}" destId="{325EEF03-AC8B-4271-B817-2CCAC28C228D}" srcOrd="0" destOrd="0" presId="urn:microsoft.com/office/officeart/2005/8/layout/orgChart1"/>
    <dgm:cxn modelId="{948A36CC-911C-4508-B8D7-D96576FBB56C}" type="presOf" srcId="{A35C4413-C2DB-4C5B-9927-57172C7C5D0E}" destId="{85715649-BF76-44C4-BFA5-5B217EEAF811}" srcOrd="1" destOrd="0" presId="urn:microsoft.com/office/officeart/2005/8/layout/orgChart1"/>
    <dgm:cxn modelId="{48075CCF-25BA-42D1-98F2-EC017BE18090}" type="presOf" srcId="{025FC9B2-75E9-419D-8A05-794C7430235C}" destId="{5FC087DD-62CC-4BD2-BE85-7A2B9F7BF857}" srcOrd="0" destOrd="0" presId="urn:microsoft.com/office/officeart/2005/8/layout/orgChart1"/>
    <dgm:cxn modelId="{F9F81934-F958-428F-B114-DE5C7470F560}" type="presParOf" srcId="{0E891493-8696-4C5C-8DF0-8C84E459DF87}" destId="{488BAD7B-460F-4BE1-BE52-100211FB6ECE}" srcOrd="0" destOrd="0" presId="urn:microsoft.com/office/officeart/2005/8/layout/orgChart1"/>
    <dgm:cxn modelId="{647D2B30-D563-456A-AB63-52893971D6E5}" type="presParOf" srcId="{488BAD7B-460F-4BE1-BE52-100211FB6ECE}" destId="{090AE5A1-F402-45D5-A01F-1451B48EB001}" srcOrd="0" destOrd="0" presId="urn:microsoft.com/office/officeart/2005/8/layout/orgChart1"/>
    <dgm:cxn modelId="{8116847B-4085-4A00-9027-CA22B6240A98}" type="presParOf" srcId="{090AE5A1-F402-45D5-A01F-1451B48EB001}" destId="{81519BA5-2826-4EA6-AC0B-635ADE2FE63A}" srcOrd="0" destOrd="0" presId="urn:microsoft.com/office/officeart/2005/8/layout/orgChart1"/>
    <dgm:cxn modelId="{1DF268F0-FCF8-4352-9ABE-D2F9741B38F0}" type="presParOf" srcId="{090AE5A1-F402-45D5-A01F-1451B48EB001}" destId="{6FB59578-9894-481D-A84A-A3A335C5A20C}" srcOrd="1" destOrd="0" presId="urn:microsoft.com/office/officeart/2005/8/layout/orgChart1"/>
    <dgm:cxn modelId="{DC904E39-BC40-4A7E-963F-FA54FE09F219}" type="presParOf" srcId="{488BAD7B-460F-4BE1-BE52-100211FB6ECE}" destId="{2E57EE77-768F-47A5-90FD-DD82DC706EC2}" srcOrd="1" destOrd="0" presId="urn:microsoft.com/office/officeart/2005/8/layout/orgChart1"/>
    <dgm:cxn modelId="{B1065884-FCD6-4FE0-9352-92C58C070A5A}" type="presParOf" srcId="{2E57EE77-768F-47A5-90FD-DD82DC706EC2}" destId="{FA6D287D-8C08-4C4D-BFA5-02D8F8E691C9}" srcOrd="0" destOrd="0" presId="urn:microsoft.com/office/officeart/2005/8/layout/orgChart1"/>
    <dgm:cxn modelId="{3FDFAC6C-D238-49DB-BAB3-7D145680E891}" type="presParOf" srcId="{2E57EE77-768F-47A5-90FD-DD82DC706EC2}" destId="{0F24DB05-6FED-411C-96B6-EC9EBEF34133}" srcOrd="1" destOrd="0" presId="urn:microsoft.com/office/officeart/2005/8/layout/orgChart1"/>
    <dgm:cxn modelId="{FD279326-E4F3-48A2-9162-24B48C7B9522}" type="presParOf" srcId="{0F24DB05-6FED-411C-96B6-EC9EBEF34133}" destId="{A9D5170D-D605-49F5-BD8D-92B5C5917380}" srcOrd="0" destOrd="0" presId="urn:microsoft.com/office/officeart/2005/8/layout/orgChart1"/>
    <dgm:cxn modelId="{0936E637-6C30-460B-9E24-90C7691B7F73}" type="presParOf" srcId="{A9D5170D-D605-49F5-BD8D-92B5C5917380}" destId="{CF6E7E23-3668-4D4C-B648-3C2EBC02899A}" srcOrd="0" destOrd="0" presId="urn:microsoft.com/office/officeart/2005/8/layout/orgChart1"/>
    <dgm:cxn modelId="{51BC12FF-0913-4E8E-9368-CD01FD78D074}" type="presParOf" srcId="{A9D5170D-D605-49F5-BD8D-92B5C5917380}" destId="{85715649-BF76-44C4-BFA5-5B217EEAF811}" srcOrd="1" destOrd="0" presId="urn:microsoft.com/office/officeart/2005/8/layout/orgChart1"/>
    <dgm:cxn modelId="{EF866A23-F1FA-4736-80CA-EE36C63941EB}" type="presParOf" srcId="{0F24DB05-6FED-411C-96B6-EC9EBEF34133}" destId="{977CECA5-3370-4610-B977-E4EB3D033358}" srcOrd="1" destOrd="0" presId="urn:microsoft.com/office/officeart/2005/8/layout/orgChart1"/>
    <dgm:cxn modelId="{59959B70-D834-4072-B090-B2B526EC18DC}" type="presParOf" srcId="{977CECA5-3370-4610-B977-E4EB3D033358}" destId="{4A3488FD-0A14-4B1A-9750-E5C60DCA8621}" srcOrd="0" destOrd="0" presId="urn:microsoft.com/office/officeart/2005/8/layout/orgChart1"/>
    <dgm:cxn modelId="{480E1759-01D5-48D2-8999-C7C38A3255A4}" type="presParOf" srcId="{977CECA5-3370-4610-B977-E4EB3D033358}" destId="{A3A383DA-38C9-4872-8A29-4131CF39C12A}" srcOrd="1" destOrd="0" presId="urn:microsoft.com/office/officeart/2005/8/layout/orgChart1"/>
    <dgm:cxn modelId="{083F526E-F586-4B88-B3FF-D6102CCF12B8}" type="presParOf" srcId="{A3A383DA-38C9-4872-8A29-4131CF39C12A}" destId="{BB8733B8-7C43-4F92-A098-9763B7135FC4}" srcOrd="0" destOrd="0" presId="urn:microsoft.com/office/officeart/2005/8/layout/orgChart1"/>
    <dgm:cxn modelId="{31C1D8F4-7748-4E23-B614-0AA38E7797F7}" type="presParOf" srcId="{BB8733B8-7C43-4F92-A098-9763B7135FC4}" destId="{9C7EDEB1-AAC4-4ECB-8078-CAE20D4E382C}" srcOrd="0" destOrd="0" presId="urn:microsoft.com/office/officeart/2005/8/layout/orgChart1"/>
    <dgm:cxn modelId="{12D135AF-022A-4794-A305-5FE34753BEBC}" type="presParOf" srcId="{BB8733B8-7C43-4F92-A098-9763B7135FC4}" destId="{E48C9F9E-0377-4E07-8429-3B4BA9C74EDF}" srcOrd="1" destOrd="0" presId="urn:microsoft.com/office/officeart/2005/8/layout/orgChart1"/>
    <dgm:cxn modelId="{8FA2700D-3139-457F-849D-99621558E8B4}" type="presParOf" srcId="{A3A383DA-38C9-4872-8A29-4131CF39C12A}" destId="{52E3A665-25F1-4956-864E-D5318E35A120}" srcOrd="1" destOrd="0" presId="urn:microsoft.com/office/officeart/2005/8/layout/orgChart1"/>
    <dgm:cxn modelId="{10F0DF11-6D18-4969-8FF6-DC70660834BD}" type="presParOf" srcId="{A3A383DA-38C9-4872-8A29-4131CF39C12A}" destId="{FBCC172F-CFAD-454B-A762-97CF66A878F4}" srcOrd="2" destOrd="0" presId="urn:microsoft.com/office/officeart/2005/8/layout/orgChart1"/>
    <dgm:cxn modelId="{C5744998-F33A-412D-8ED5-1B17205A946F}" type="presParOf" srcId="{977CECA5-3370-4610-B977-E4EB3D033358}" destId="{4FEB1CE5-7A81-4AC7-B30B-2AC295DB9750}" srcOrd="2" destOrd="0" presId="urn:microsoft.com/office/officeart/2005/8/layout/orgChart1"/>
    <dgm:cxn modelId="{A2C00C7F-BB47-40D9-B0F3-CFCA68DBCF59}" type="presParOf" srcId="{977CECA5-3370-4610-B977-E4EB3D033358}" destId="{72A0D6E7-DCC9-4690-A5C7-C410A8EC42D9}" srcOrd="3" destOrd="0" presId="urn:microsoft.com/office/officeart/2005/8/layout/orgChart1"/>
    <dgm:cxn modelId="{A4A042C7-7E09-4A20-894B-45E61F07381B}" type="presParOf" srcId="{72A0D6E7-DCC9-4690-A5C7-C410A8EC42D9}" destId="{6CCEA254-206C-4731-B7DF-7DC1D49125C1}" srcOrd="0" destOrd="0" presId="urn:microsoft.com/office/officeart/2005/8/layout/orgChart1"/>
    <dgm:cxn modelId="{BF703364-1045-4B8F-B570-25CF92ADA0D3}" type="presParOf" srcId="{6CCEA254-206C-4731-B7DF-7DC1D49125C1}" destId="{BE34F38B-CEE2-4F33-BDE0-BEFD8405E534}" srcOrd="0" destOrd="0" presId="urn:microsoft.com/office/officeart/2005/8/layout/orgChart1"/>
    <dgm:cxn modelId="{E615F975-D21D-48B8-B374-0598853CAD56}" type="presParOf" srcId="{6CCEA254-206C-4731-B7DF-7DC1D49125C1}" destId="{3C745A6D-B588-4E09-AC9C-3C6914DE8765}" srcOrd="1" destOrd="0" presId="urn:microsoft.com/office/officeart/2005/8/layout/orgChart1"/>
    <dgm:cxn modelId="{959C06B9-FBF6-4CEC-BF8F-60363D3EBE6E}" type="presParOf" srcId="{72A0D6E7-DCC9-4690-A5C7-C410A8EC42D9}" destId="{8A1F9228-88E5-4742-B038-706B0B9571D4}" srcOrd="1" destOrd="0" presId="urn:microsoft.com/office/officeart/2005/8/layout/orgChart1"/>
    <dgm:cxn modelId="{797AB4D8-A3BD-44D7-B513-52E6145C5A95}" type="presParOf" srcId="{72A0D6E7-DCC9-4690-A5C7-C410A8EC42D9}" destId="{AB2F454B-A22A-4B8E-9B54-4C449022AB40}" srcOrd="2" destOrd="0" presId="urn:microsoft.com/office/officeart/2005/8/layout/orgChart1"/>
    <dgm:cxn modelId="{F3EE15A2-AB0B-4F74-B025-202ED1D5DB24}" type="presParOf" srcId="{977CECA5-3370-4610-B977-E4EB3D033358}" destId="{5FC087DD-62CC-4BD2-BE85-7A2B9F7BF857}" srcOrd="4" destOrd="0" presId="urn:microsoft.com/office/officeart/2005/8/layout/orgChart1"/>
    <dgm:cxn modelId="{7C708106-3A61-453A-8F94-2E32E82B7045}" type="presParOf" srcId="{977CECA5-3370-4610-B977-E4EB3D033358}" destId="{57124AE5-84F4-4E1C-89D9-6D6D021639FE}" srcOrd="5" destOrd="0" presId="urn:microsoft.com/office/officeart/2005/8/layout/orgChart1"/>
    <dgm:cxn modelId="{2E7E0E2C-8CD2-4C0D-9F3E-DE9021D7156D}" type="presParOf" srcId="{57124AE5-84F4-4E1C-89D9-6D6D021639FE}" destId="{8AFA5846-D699-4663-A8E0-F1F24AA6FBEA}" srcOrd="0" destOrd="0" presId="urn:microsoft.com/office/officeart/2005/8/layout/orgChart1"/>
    <dgm:cxn modelId="{FB29EA31-1EEC-4A24-978B-3512F1EC19AF}" type="presParOf" srcId="{8AFA5846-D699-4663-A8E0-F1F24AA6FBEA}" destId="{00210747-6370-4059-97C2-00839C30DC27}" srcOrd="0" destOrd="0" presId="urn:microsoft.com/office/officeart/2005/8/layout/orgChart1"/>
    <dgm:cxn modelId="{02A5C384-D35F-4BCE-AE3C-8692C39BABF2}" type="presParOf" srcId="{8AFA5846-D699-4663-A8E0-F1F24AA6FBEA}" destId="{15C3AD5D-3587-4CF7-95B8-E7BA47705ED8}" srcOrd="1" destOrd="0" presId="urn:microsoft.com/office/officeart/2005/8/layout/orgChart1"/>
    <dgm:cxn modelId="{4609EEBB-6232-4AA6-BA74-CB4551CDEAF6}" type="presParOf" srcId="{57124AE5-84F4-4E1C-89D9-6D6D021639FE}" destId="{1384605F-81F9-43DB-AFF0-1AEAB63F5FDE}" srcOrd="1" destOrd="0" presId="urn:microsoft.com/office/officeart/2005/8/layout/orgChart1"/>
    <dgm:cxn modelId="{89923637-4523-441F-93C2-8D99C69E4F2D}" type="presParOf" srcId="{57124AE5-84F4-4E1C-89D9-6D6D021639FE}" destId="{375DC51B-F34A-49C8-8E07-8F607BEE28D6}" srcOrd="2" destOrd="0" presId="urn:microsoft.com/office/officeart/2005/8/layout/orgChart1"/>
    <dgm:cxn modelId="{C2EEA7CC-2ED8-4F65-89FA-A8B3B3D998F6}" type="presParOf" srcId="{0F24DB05-6FED-411C-96B6-EC9EBEF34133}" destId="{B1C8CD64-3A12-4C5D-9BE3-3AA6F53EE3B2}" srcOrd="2" destOrd="0" presId="urn:microsoft.com/office/officeart/2005/8/layout/orgChart1"/>
    <dgm:cxn modelId="{44E75FA1-8893-448C-AF43-16C36BD35527}" type="presParOf" srcId="{2E57EE77-768F-47A5-90FD-DD82DC706EC2}" destId="{F4DC5F95-90A6-4F93-8BE7-01E7EB57784A}" srcOrd="2" destOrd="0" presId="urn:microsoft.com/office/officeart/2005/8/layout/orgChart1"/>
    <dgm:cxn modelId="{2EAC39D7-09E7-4381-BE25-166FD9E5C3B8}" type="presParOf" srcId="{2E57EE77-768F-47A5-90FD-DD82DC706EC2}" destId="{63B0F7D1-5286-477B-A26B-83C7387F4232}" srcOrd="3" destOrd="0" presId="urn:microsoft.com/office/officeart/2005/8/layout/orgChart1"/>
    <dgm:cxn modelId="{FA9DDA4F-28AD-424B-B2F7-EEEF8D9B26C9}" type="presParOf" srcId="{63B0F7D1-5286-477B-A26B-83C7387F4232}" destId="{2B89E8DC-E967-40D1-99AC-A9F918345914}" srcOrd="0" destOrd="0" presId="urn:microsoft.com/office/officeart/2005/8/layout/orgChart1"/>
    <dgm:cxn modelId="{70221F15-CC84-4AA4-A7FB-74F8D00E3050}" type="presParOf" srcId="{2B89E8DC-E967-40D1-99AC-A9F918345914}" destId="{325EEF03-AC8B-4271-B817-2CCAC28C228D}" srcOrd="0" destOrd="0" presId="urn:microsoft.com/office/officeart/2005/8/layout/orgChart1"/>
    <dgm:cxn modelId="{E10A7C85-6B41-4B3E-920E-6C3323F516E4}" type="presParOf" srcId="{2B89E8DC-E967-40D1-99AC-A9F918345914}" destId="{2753903D-DF99-49BD-8B5B-B9D2852B8EEE}" srcOrd="1" destOrd="0" presId="urn:microsoft.com/office/officeart/2005/8/layout/orgChart1"/>
    <dgm:cxn modelId="{CD375DCD-FDDA-408D-B372-0E71768C27B0}" type="presParOf" srcId="{63B0F7D1-5286-477B-A26B-83C7387F4232}" destId="{2410840D-5AC7-4AEE-B0B7-AF589B7CD831}" srcOrd="1" destOrd="0" presId="urn:microsoft.com/office/officeart/2005/8/layout/orgChart1"/>
    <dgm:cxn modelId="{06CDB7FE-1706-445F-AC54-913E9476B225}" type="presParOf" srcId="{63B0F7D1-5286-477B-A26B-83C7387F4232}" destId="{24C9FB8C-800D-4727-925B-2636A8824773}" srcOrd="2" destOrd="0" presId="urn:microsoft.com/office/officeart/2005/8/layout/orgChart1"/>
    <dgm:cxn modelId="{7B8A77E5-65F7-4294-8C9B-B1C652639929}" type="presParOf" srcId="{488BAD7B-460F-4BE1-BE52-100211FB6ECE}" destId="{EC74EBA0-4B2C-4379-9FD5-7BE85D8FCD5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DC5F95-90A6-4F93-8BE7-01E7EB57784A}">
      <dsp:nvSpPr>
        <dsp:cNvPr id="0" name=""/>
        <dsp:cNvSpPr/>
      </dsp:nvSpPr>
      <dsp:spPr>
        <a:xfrm>
          <a:off x="2476500" y="673937"/>
          <a:ext cx="813886" cy="2825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1253"/>
              </a:lnTo>
              <a:lnTo>
                <a:pt x="813886" y="141253"/>
              </a:lnTo>
              <a:lnTo>
                <a:pt x="813886" y="2825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087DD-62CC-4BD2-BE85-7A2B9F7BF857}">
      <dsp:nvSpPr>
        <dsp:cNvPr id="0" name=""/>
        <dsp:cNvSpPr/>
      </dsp:nvSpPr>
      <dsp:spPr>
        <a:xfrm>
          <a:off x="1124506" y="1629077"/>
          <a:ext cx="201790" cy="2529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29101"/>
              </a:lnTo>
              <a:lnTo>
                <a:pt x="201790" y="2529101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EB1CE5-7A81-4AC7-B30B-2AC295DB9750}">
      <dsp:nvSpPr>
        <dsp:cNvPr id="0" name=""/>
        <dsp:cNvSpPr/>
      </dsp:nvSpPr>
      <dsp:spPr>
        <a:xfrm>
          <a:off x="1124506" y="1629077"/>
          <a:ext cx="201790" cy="15739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73962"/>
              </a:lnTo>
              <a:lnTo>
                <a:pt x="201790" y="157396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3488FD-0A14-4B1A-9750-E5C60DCA8621}">
      <dsp:nvSpPr>
        <dsp:cNvPr id="0" name=""/>
        <dsp:cNvSpPr/>
      </dsp:nvSpPr>
      <dsp:spPr>
        <a:xfrm>
          <a:off x="1124506" y="1629077"/>
          <a:ext cx="201790" cy="61882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18822"/>
              </a:lnTo>
              <a:lnTo>
                <a:pt x="201790" y="618822"/>
              </a:lnTo>
            </a:path>
          </a:pathLst>
        </a:custGeom>
        <a:noFill/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D287D-8C08-4C4D-BFA5-02D8F8E691C9}">
      <dsp:nvSpPr>
        <dsp:cNvPr id="0" name=""/>
        <dsp:cNvSpPr/>
      </dsp:nvSpPr>
      <dsp:spPr>
        <a:xfrm>
          <a:off x="1662613" y="673937"/>
          <a:ext cx="813886" cy="282506"/>
        </a:xfrm>
        <a:custGeom>
          <a:avLst/>
          <a:gdLst/>
          <a:ahLst/>
          <a:cxnLst/>
          <a:rect l="0" t="0" r="0" b="0"/>
          <a:pathLst>
            <a:path>
              <a:moveTo>
                <a:pt x="813886" y="0"/>
              </a:moveTo>
              <a:lnTo>
                <a:pt x="813886" y="141253"/>
              </a:lnTo>
              <a:lnTo>
                <a:pt x="0" y="141253"/>
              </a:lnTo>
              <a:lnTo>
                <a:pt x="0" y="282506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519BA5-2826-4EA6-AC0B-635ADE2FE63A}">
      <dsp:nvSpPr>
        <dsp:cNvPr id="0" name=""/>
        <dsp:cNvSpPr/>
      </dsp:nvSpPr>
      <dsp:spPr>
        <a:xfrm>
          <a:off x="1803866" y="1304"/>
          <a:ext cx="1345266" cy="6726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Hydrogen Commercial Production  Method</a:t>
          </a:r>
          <a:endParaRPr lang="ar-JO" sz="1200" b="1" kern="1200" dirty="0"/>
        </a:p>
      </dsp:txBody>
      <dsp:txXfrm>
        <a:off x="1803866" y="1304"/>
        <a:ext cx="1345266" cy="672633"/>
      </dsp:txXfrm>
    </dsp:sp>
    <dsp:sp modelId="{CF6E7E23-3668-4D4C-B648-3C2EBC02899A}">
      <dsp:nvSpPr>
        <dsp:cNvPr id="0" name=""/>
        <dsp:cNvSpPr/>
      </dsp:nvSpPr>
      <dsp:spPr>
        <a:xfrm>
          <a:off x="989980" y="956443"/>
          <a:ext cx="1345266" cy="6726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err="1" smtClean="0"/>
            <a:t>Carbothermal</a:t>
          </a:r>
          <a:endParaRPr lang="en-US" sz="1200" b="1" kern="1200" dirty="0" smtClean="0"/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96% </a:t>
          </a:r>
          <a:endParaRPr lang="ar-JO" sz="1200" b="1" kern="1200" dirty="0"/>
        </a:p>
      </dsp:txBody>
      <dsp:txXfrm>
        <a:off x="989980" y="956443"/>
        <a:ext cx="1345266" cy="672633"/>
      </dsp:txXfrm>
    </dsp:sp>
    <dsp:sp modelId="{9C7EDEB1-AAC4-4ECB-8078-CAE20D4E382C}">
      <dsp:nvSpPr>
        <dsp:cNvPr id="0" name=""/>
        <dsp:cNvSpPr/>
      </dsp:nvSpPr>
      <dsp:spPr>
        <a:xfrm>
          <a:off x="1326296" y="1911583"/>
          <a:ext cx="1345266" cy="6726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Natural Gas Reforming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48% </a:t>
          </a:r>
          <a:endParaRPr lang="ar-JO" sz="1200" b="1" kern="1200" dirty="0"/>
        </a:p>
      </dsp:txBody>
      <dsp:txXfrm>
        <a:off x="1326296" y="1911583"/>
        <a:ext cx="1345266" cy="672633"/>
      </dsp:txXfrm>
    </dsp:sp>
    <dsp:sp modelId="{BE34F38B-CEE2-4F33-BDE0-BEFD8405E534}">
      <dsp:nvSpPr>
        <dsp:cNvPr id="0" name=""/>
        <dsp:cNvSpPr/>
      </dsp:nvSpPr>
      <dsp:spPr>
        <a:xfrm>
          <a:off x="1326296" y="2866722"/>
          <a:ext cx="1345266" cy="6726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Petroleum Cracking 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30%</a:t>
          </a:r>
          <a:endParaRPr lang="ar-JO" sz="1200" b="1" kern="1200" dirty="0"/>
        </a:p>
      </dsp:txBody>
      <dsp:txXfrm>
        <a:off x="1326296" y="2866722"/>
        <a:ext cx="1345266" cy="672633"/>
      </dsp:txXfrm>
    </dsp:sp>
    <dsp:sp modelId="{00210747-6370-4059-97C2-00839C30DC27}">
      <dsp:nvSpPr>
        <dsp:cNvPr id="0" name=""/>
        <dsp:cNvSpPr/>
      </dsp:nvSpPr>
      <dsp:spPr>
        <a:xfrm>
          <a:off x="1326296" y="3821862"/>
          <a:ext cx="1345266" cy="6726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Coal Gasification 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18%</a:t>
          </a:r>
          <a:endParaRPr lang="ar-JO" sz="1200" b="1" kern="1200" dirty="0"/>
        </a:p>
      </dsp:txBody>
      <dsp:txXfrm>
        <a:off x="1326296" y="3821862"/>
        <a:ext cx="1345266" cy="672633"/>
      </dsp:txXfrm>
    </dsp:sp>
    <dsp:sp modelId="{325EEF03-AC8B-4271-B817-2CCAC28C228D}">
      <dsp:nvSpPr>
        <dsp:cNvPr id="0" name=""/>
        <dsp:cNvSpPr/>
      </dsp:nvSpPr>
      <dsp:spPr>
        <a:xfrm>
          <a:off x="2617753" y="956443"/>
          <a:ext cx="1345266" cy="672633"/>
        </a:xfrm>
        <a:prstGeom prst="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Electrolysis</a:t>
          </a:r>
        </a:p>
        <a:p>
          <a:pPr lvl="0" algn="ctr" defTabSz="533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4%</a:t>
          </a:r>
          <a:endParaRPr lang="ar-JO" sz="1200" b="1" kern="1200" dirty="0"/>
        </a:p>
      </dsp:txBody>
      <dsp:txXfrm>
        <a:off x="2617753" y="956443"/>
        <a:ext cx="1345266" cy="672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0.09346</cdr:x>
      <cdr:y>0.0504</cdr:y>
    </cdr:from>
    <cdr:to>
      <cdr:x>1</cdr:x>
      <cdr:y>0.16699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1270000" y="279400"/>
          <a:ext cx="7391400" cy="64633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dirty="0" smtClean="0"/>
            <a:t>Hydrogen production Rate </a:t>
          </a:r>
          <a:r>
            <a:rPr lang="en-US" dirty="0"/>
            <a:t>at different aluminum </a:t>
          </a:r>
          <a:r>
            <a:rPr lang="en-US" dirty="0" smtClean="0"/>
            <a:t>surface area</a:t>
          </a:r>
        </a:p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+mn-lt"/>
              <a:ea typeface="+mn-ea"/>
              <a:cs typeface="+mn-cs"/>
            </a:defRPr>
          </a:pPr>
          <a:r>
            <a:rPr lang="en-US" dirty="0" smtClean="0"/>
            <a:t>25 </a:t>
          </a:r>
          <a:r>
            <a:rPr lang="en-US" baseline="30000" dirty="0" err="1" smtClean="0"/>
            <a:t>o</a:t>
          </a:r>
          <a:r>
            <a:rPr lang="en-US" dirty="0" err="1" smtClean="0"/>
            <a:t>C</a:t>
          </a:r>
          <a:r>
            <a:rPr lang="en-US" dirty="0" smtClean="0"/>
            <a:t> &amp; 0.5 M</a:t>
          </a:r>
          <a:endParaRPr lang="he-IL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CBFD7E-7113-4C3B-A35B-98677CDD58B6}" type="datetimeFigureOut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7D97C3-D876-4D7C-84C0-D2A4C9D3B1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i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One of the remaining problems currently slowing down hydrogen’s ability to saturate the energy market is that with hydrogen it is hard to store and transport in economical scales.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D97C3-D876-4D7C-84C0-D2A4C9D3B13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509EEF-6975-4301-A109-709415674DD8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Today, around 50 million tons of hydrogen are produced every year and used worldwide</a:t>
            </a:r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D97C3-D876-4D7C-84C0-D2A4C9D3B13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7D97C3-D876-4D7C-84C0-D2A4C9D3B13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C7D2A-5173-424F-A7CE-04B7189DB2F6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1DE10-CC25-4CC7-A05C-294709E2ECCB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77F2E9-7E14-400A-8BD9-33EF5357474C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7BB3A-A6D6-4EA4-A297-C6B2E1C2F79D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126AB-3DAE-4B1C-A2C9-A46364BA24F4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F593-9FBA-4DCE-B994-73D0FC2CA92E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69C52C-0134-4113-A967-38B814F9D589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C7B4D-9ABC-4AB2-9397-E0012368B373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601C6D-2C8C-4429-8C71-621002C5F539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55E538-5078-4544-B068-072B55B386DF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9C0AD-D527-4030-B918-3617D34AAC40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A2952-CD88-4260-9732-C9FEEEDF9A5A}" type="datetime1">
              <a:rPr lang="en-US" smtClean="0"/>
              <a:pPr/>
              <a:t>12/20/2016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E5BE5-F29E-4A68-842E-138F28EC5F3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il/url?sa=i&amp;rct=j&amp;q=&amp;esrc=s&amp;source=images&amp;cd=&amp;cad=rja&amp;uact=8&amp;ved=0ahUKEwjZ1IP1n9fQAhUDXRoKHShMDGcQjRwIBw&amp;url=https://asri.net.technion.ac.il/sskc-service-capabilities/&amp;psig=AFQjCNHhJtmDl6Vp3cpSD3FzgSkNIvSclA&amp;ust=14808277625657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hyperlink" Target="http://www.deadseaarava-rd.co.il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dseaarava-rd.co.il/" TargetMode="External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4.jpeg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hyperlink" Target="http://www.deadseaarava-rd.co.il/" TargetMode="External"/><Relationship Id="rId4" Type="http://schemas.openxmlformats.org/officeDocument/2006/relationships/image" Target="../media/image27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hyperlink" Target="http://www.deadseaarava-rd.co.il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il/url?sa=i&amp;rct=j&amp;q=&amp;esrc=s&amp;source=images&amp;cd=&amp;cad=rja&amp;uact=8&amp;ved=0ahUKEwjZ1IP1n9fQAhUDXRoKHShMDGcQjRwIBw&amp;url=https://asri.net.technion.ac.il/sskc-service-capabilities/&amp;psig=AFQjCNHhJtmDl6Vp3cpSD3FzgSkNIvSclA&amp;ust=1480827762565728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adseaarava-rd.co.il/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4225"/>
            <a:ext cx="9144000" cy="4041775"/>
          </a:xfrm>
        </p:spPr>
        <p:txBody>
          <a:bodyPr>
            <a:noAutofit/>
          </a:bodyPr>
          <a:lstStyle/>
          <a:p>
            <a:r>
              <a:rPr lang="he-IL" b="1" dirty="0" smtClean="0"/>
              <a:t>תחבורת העתיד- ייצור מימן ברכב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Tareq Abu Hamed</a:t>
            </a:r>
            <a:br>
              <a:rPr lang="en-US" sz="2400" dirty="0" smtClean="0"/>
            </a:br>
            <a:r>
              <a:rPr lang="en-US" sz="2400" dirty="0" err="1" smtClean="0"/>
              <a:t>Yulia</a:t>
            </a:r>
            <a:r>
              <a:rPr lang="en-US" sz="2400" dirty="0" smtClean="0"/>
              <a:t> </a:t>
            </a:r>
            <a:r>
              <a:rPr lang="en-US" sz="2400" dirty="0" err="1" smtClean="0"/>
              <a:t>Gusarov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Flavia Spires</a:t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8916" name="AutoShape 4" descr="תוצאת תמונה עבור ‪ministry of science israel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תוצאת תמונה עבור ‪ministry of science israel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תוצאת תמונה עבור ‪ministry of science israel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6039914"/>
            <a:ext cx="2560320" cy="665686"/>
          </a:xfrm>
          <a:prstGeom prst="rect">
            <a:avLst/>
          </a:prstGeom>
          <a:noFill/>
        </p:spPr>
      </p:pic>
      <p:pic>
        <p:nvPicPr>
          <p:cNvPr id="38922" name="Picture 10" descr="http://energy.gov.il/Style%20Library/Images/Homepage/Logo_HEB_9Oct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85855" y="6096000"/>
            <a:ext cx="2917574" cy="323118"/>
          </a:xfrm>
          <a:prstGeom prst="rect">
            <a:avLst/>
          </a:prstGeom>
          <a:noFill/>
        </p:spPr>
      </p:pic>
      <p:sp>
        <p:nvSpPr>
          <p:cNvPr id="20482" name="AutoShape 2" descr="תוצאת תמונה עבור ‪dead sea arava science center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תוצאת תמונה עבור ‪dead sea arava science center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תוצאת תמונה עבור ‪dead sea arava science center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תוצאת תמונה עבור ‪dead sea arava science center‬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5029200" cy="1983273"/>
          </a:xfrm>
          <a:prstGeom prst="rect">
            <a:avLst/>
          </a:prstGeom>
          <a:noFill/>
        </p:spPr>
      </p:pic>
      <p:pic>
        <p:nvPicPr>
          <p:cNvPr id="12" name="Picture 1" descr="AIES_logo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240" y="254813"/>
            <a:ext cx="3247960" cy="165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1143000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CE5BE5-F29E-4A68-842E-138F28EC5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152400" y="1752600"/>
          <a:ext cx="49530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5029200" cy="38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Hydrogen Production </a:t>
            </a:r>
            <a:endParaRPr lang="en-US" sz="2800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343400" y="1981200"/>
          <a:ext cx="4572000" cy="4419601"/>
        </p:xfrm>
        <a:graphic>
          <a:graphicData uri="http://schemas.openxmlformats.org/drawingml/2006/table">
            <a:tbl>
              <a:tblPr/>
              <a:tblGrid>
                <a:gridCol w="13685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7462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5369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77510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47486">
                <a:tc rowSpan="2"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kern="12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Storage Method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h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Energy Content</a:t>
                      </a:r>
                      <a:endParaRPr lang="en-US" sz="12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94973">
                <a:tc gridSpan="2"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Gravimetric Density</a:t>
                      </a:r>
                      <a:endParaRPr lang="en-US" sz="12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Volumetric Density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8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Compressed hydrogen gas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6 %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32 kg/m3</a:t>
                      </a:r>
                      <a:endParaRPr lang="en-US" sz="12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7836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Liquid Hydrogen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23 %</a:t>
                      </a:r>
                      <a:endParaRPr lang="en-US" sz="12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72 kg/ m3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4849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Complex hydrides (Group I, II, and III elements, Li, Mg, B, Al, build a large variety of metal–hydrogen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2- 18%</a:t>
                      </a:r>
                      <a:endParaRPr lang="en-US" sz="12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80- 150 kg/m3</a:t>
                      </a:r>
                      <a:endParaRPr lang="en-US" sz="1200" b="1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249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Metals anhydride  (B, Al , Mg)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2- </a:t>
                      </a: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7.8%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Arial"/>
                        </a:rPr>
                        <a:t>24-55.6 kg/m3</a:t>
                      </a:r>
                      <a:endParaRPr lang="en-US" sz="1200" b="1" dirty="0"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4976" marR="64976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0" y="3581400"/>
            <a:ext cx="594510" cy="504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943600" y="5867400"/>
            <a:ext cx="977275" cy="390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" name="Picture 5" descr="http://www.solaratm.com/content/uploads/molecula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4572000"/>
            <a:ext cx="1196622" cy="838199"/>
          </a:xfrm>
          <a:prstGeom prst="rect">
            <a:avLst/>
          </a:prstGeom>
          <a:noFill/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943600" y="2895600"/>
            <a:ext cx="1042427" cy="41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1" name="Title 1"/>
          <p:cNvSpPr txBox="1">
            <a:spLocks/>
          </p:cNvSpPr>
          <p:nvPr/>
        </p:nvSpPr>
        <p:spPr>
          <a:xfrm>
            <a:off x="4114800" y="1295400"/>
            <a:ext cx="5029200" cy="381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Hydrogen Storage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2" name="Picture 4" descr="Dead Sea &amp; Arava Science Center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206240" cy="85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1143000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CE5BE5-F29E-4A68-842E-138F28EC5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85000" name="Picture 8" descr="This figure illustrates the three pathways contained in version 1.0 of the model.  The illustration of the first pathway shows a production facility box with arrows to a compressed gas truck and a sedan at a fueling station.  The illustration of the second pathway shows a production facility box with arrows to a liquid hydrogen truck and a sedan at a fueling station.  The illustration of the third pathway shows a production facility box with arrows to two pipelines and a sedan at a fueling station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676400"/>
            <a:ext cx="5486400" cy="4191000"/>
          </a:xfrm>
          <a:prstGeom prst="rect">
            <a:avLst/>
          </a:prstGeom>
          <a:noFill/>
        </p:spPr>
      </p:pic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0" y="2133601"/>
            <a:ext cx="3048000" cy="251460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Production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Storage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Distribution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Dispensing 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/>
              <a:t>Infrastructure cost </a:t>
            </a:r>
            <a:endParaRPr lang="en-US" sz="2400" dirty="0"/>
          </a:p>
        </p:txBody>
      </p:sp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3657600" cy="6858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Problem related with 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 Economy</a:t>
            </a:r>
            <a:endParaRPr lang="en-US" sz="2800" dirty="0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324600" y="6096000"/>
            <a:ext cx="3810000" cy="304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 smtClean="0">
                <a:latin typeface="+mj-lt"/>
                <a:ea typeface="+mj-ea"/>
                <a:cs typeface="+mj-cs"/>
              </a:rPr>
              <a:t>DOE.2010</a:t>
            </a:r>
            <a:endParaRPr kumimoji="0" lang="en-US" sz="1600" b="0" i="0" u="none" strike="noStrike" kern="1200" cap="none" spc="0" normalizeH="0" baseline="-25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4" descr="Dead Sea &amp; Arava Science Cen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06240" cy="85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2643182"/>
            <a:ext cx="5888039" cy="3276600"/>
            <a:chOff x="167" y="912"/>
            <a:chExt cx="3709" cy="2064"/>
          </a:xfrm>
        </p:grpSpPr>
        <p:sp>
          <p:nvSpPr>
            <p:cNvPr id="394245" name="AutoShape 5"/>
            <p:cNvSpPr>
              <a:spLocks noChangeArrowheads="1"/>
            </p:cNvSpPr>
            <p:nvPr/>
          </p:nvSpPr>
          <p:spPr bwMode="auto">
            <a:xfrm>
              <a:off x="624" y="912"/>
              <a:ext cx="2640" cy="2064"/>
            </a:xfrm>
            <a:prstGeom prst="roundRect">
              <a:avLst>
                <a:gd name="adj" fmla="val 3352"/>
              </a:avLst>
            </a:prstGeom>
            <a:solidFill>
              <a:srgbClr val="EAEAEA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46" name="AutoShape 6"/>
            <p:cNvSpPr>
              <a:spLocks noChangeArrowheads="1"/>
            </p:cNvSpPr>
            <p:nvPr/>
          </p:nvSpPr>
          <p:spPr bwMode="auto">
            <a:xfrm>
              <a:off x="1184" y="984"/>
              <a:ext cx="1216" cy="816"/>
            </a:xfrm>
            <a:prstGeom prst="roundRect">
              <a:avLst>
                <a:gd name="adj" fmla="val 13889"/>
              </a:avLst>
            </a:prstGeom>
            <a:solidFill>
              <a:srgbClr val="FF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47" name="Line 7"/>
            <p:cNvSpPr>
              <a:spLocks noChangeShapeType="1"/>
            </p:cNvSpPr>
            <p:nvPr/>
          </p:nvSpPr>
          <p:spPr bwMode="auto">
            <a:xfrm>
              <a:off x="2400" y="1440"/>
              <a:ext cx="25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48" name="Rectangle 8"/>
            <p:cNvSpPr>
              <a:spLocks noChangeArrowheads="1"/>
            </p:cNvSpPr>
            <p:nvPr/>
          </p:nvSpPr>
          <p:spPr bwMode="auto">
            <a:xfrm>
              <a:off x="3504" y="1920"/>
              <a:ext cx="288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r>
                <a:rPr lang="en-US" sz="2000" b="1" dirty="0" smtClean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3H</a:t>
              </a:r>
              <a:r>
                <a:rPr lang="en-GB" sz="2000" b="1" baseline="-25000" dirty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</a:p>
            <a:p>
              <a:endParaRPr lang="en-US" sz="2000" b="1" baseline="-25000" dirty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4249" name="Rectangle 9"/>
            <p:cNvSpPr>
              <a:spLocks noChangeArrowheads="1"/>
            </p:cNvSpPr>
            <p:nvPr/>
          </p:nvSpPr>
          <p:spPr bwMode="auto">
            <a:xfrm>
              <a:off x="167" y="2016"/>
              <a:ext cx="385" cy="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3H</a:t>
              </a:r>
              <a:r>
                <a:rPr lang="en-GB" sz="2000" b="1" baseline="-250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r>
                <a:rPr lang="en-GB" sz="20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O</a:t>
              </a:r>
            </a:p>
            <a:p>
              <a:endParaRPr lang="en-US" sz="2000" b="1" dirty="0">
                <a:effectLst/>
                <a:latin typeface="Times New Roman" pitchFamily="18" charset="0"/>
              </a:endParaRPr>
            </a:p>
          </p:txBody>
        </p:sp>
        <p:sp>
          <p:nvSpPr>
            <p:cNvPr id="394250" name="Line 10"/>
            <p:cNvSpPr>
              <a:spLocks noChangeShapeType="1"/>
            </p:cNvSpPr>
            <p:nvPr/>
          </p:nvSpPr>
          <p:spPr bwMode="auto">
            <a:xfrm>
              <a:off x="2400" y="1248"/>
              <a:ext cx="992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51" name="Rectangle 11"/>
            <p:cNvSpPr>
              <a:spLocks noChangeArrowheads="1"/>
            </p:cNvSpPr>
            <p:nvPr/>
          </p:nvSpPr>
          <p:spPr bwMode="auto">
            <a:xfrm>
              <a:off x="3381" y="1104"/>
              <a:ext cx="495" cy="3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r>
                <a:rPr lang="en-GB" sz="2000" b="1" dirty="0" smtClean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3/2  </a:t>
              </a:r>
              <a:r>
                <a:rPr lang="en-GB" sz="2000" b="1" dirty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O</a:t>
              </a:r>
              <a:r>
                <a:rPr lang="en-GB" sz="2000" b="1" baseline="-25000" dirty="0">
                  <a:solidFill>
                    <a:srgbClr val="FF0000"/>
                  </a:solidFill>
                  <a:effectLst/>
                  <a:latin typeface="Times New Roman" pitchFamily="18" charset="0"/>
                </a:rPr>
                <a:t>2</a:t>
              </a:r>
            </a:p>
            <a:p>
              <a:endParaRPr lang="en-US" sz="2000" b="1" baseline="-25000" dirty="0">
                <a:solidFill>
                  <a:srgbClr val="FF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4252" name="Line 12"/>
            <p:cNvSpPr>
              <a:spLocks noChangeShapeType="1"/>
            </p:cNvSpPr>
            <p:nvPr/>
          </p:nvSpPr>
          <p:spPr bwMode="auto">
            <a:xfrm>
              <a:off x="2783" y="2149"/>
              <a:ext cx="25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53" name="Line 13"/>
            <p:cNvSpPr>
              <a:spLocks noChangeShapeType="1"/>
            </p:cNvSpPr>
            <p:nvPr/>
          </p:nvSpPr>
          <p:spPr bwMode="auto">
            <a:xfrm flipV="1">
              <a:off x="928" y="1368"/>
              <a:ext cx="0" cy="1464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none" w="lg" len="lg"/>
            </a:ln>
          </p:spPr>
          <p:txBody>
            <a:bodyPr/>
            <a:lstStyle/>
            <a:p>
              <a:endParaRPr lang="he-IL"/>
            </a:p>
          </p:txBody>
        </p:sp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31" y="2055"/>
              <a:ext cx="160" cy="124"/>
              <a:chOff x="1055" y="2586"/>
              <a:chExt cx="240" cy="198"/>
            </a:xfrm>
          </p:grpSpPr>
          <p:sp>
            <p:nvSpPr>
              <p:cNvPr id="394255" name="Oval 15"/>
              <p:cNvSpPr>
                <a:spLocks noChangeArrowheads="1"/>
              </p:cNvSpPr>
              <p:nvPr/>
            </p:nvSpPr>
            <p:spPr bwMode="auto">
              <a:xfrm rot="5400000">
                <a:off x="1103" y="2587"/>
                <a:ext cx="183" cy="200"/>
              </a:xfrm>
              <a:prstGeom prst="ellipse">
                <a:avLst/>
              </a:prstGeom>
              <a:solidFill>
                <a:srgbClr val="EAEAEA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  <p:sp>
            <p:nvSpPr>
              <p:cNvPr id="394256" name="Rectangle 16"/>
              <p:cNvSpPr>
                <a:spLocks noChangeArrowheads="1"/>
              </p:cNvSpPr>
              <p:nvPr/>
            </p:nvSpPr>
            <p:spPr bwMode="auto">
              <a:xfrm rot="5400000">
                <a:off x="1028" y="2613"/>
                <a:ext cx="198" cy="144"/>
              </a:xfrm>
              <a:prstGeom prst="rect">
                <a:avLst/>
              </a:prstGeom>
              <a:solidFill>
                <a:srgbClr val="EAEAEA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he-IL"/>
              </a:p>
            </p:txBody>
          </p:sp>
        </p:grpSp>
        <p:sp>
          <p:nvSpPr>
            <p:cNvPr id="394257" name="Line 17"/>
            <p:cNvSpPr>
              <a:spLocks noChangeShapeType="1"/>
            </p:cNvSpPr>
            <p:nvPr/>
          </p:nvSpPr>
          <p:spPr bwMode="auto">
            <a:xfrm>
              <a:off x="576" y="2118"/>
              <a:ext cx="144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58" name="AutoShape 18"/>
            <p:cNvSpPr>
              <a:spLocks noChangeArrowheads="1"/>
            </p:cNvSpPr>
            <p:nvPr/>
          </p:nvSpPr>
          <p:spPr bwMode="auto">
            <a:xfrm>
              <a:off x="2016" y="1878"/>
              <a:ext cx="1152" cy="810"/>
            </a:xfrm>
            <a:prstGeom prst="roundRect">
              <a:avLst>
                <a:gd name="adj" fmla="val 13889"/>
              </a:avLst>
            </a:prstGeom>
            <a:solidFill>
              <a:srgbClr val="CCFFFF"/>
            </a:solidFill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59" name="Rectangle 19"/>
            <p:cNvSpPr>
              <a:spLocks noChangeArrowheads="1"/>
            </p:cNvSpPr>
            <p:nvPr/>
          </p:nvSpPr>
          <p:spPr bwMode="auto">
            <a:xfrm>
              <a:off x="2117" y="1938"/>
              <a:ext cx="901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GB" sz="1600" b="1">
                  <a:solidFill>
                    <a:srgbClr val="000000"/>
                  </a:solidFill>
                  <a:effectLst/>
                  <a:latin typeface="Times New Roman" pitchFamily="18" charset="0"/>
                </a:rPr>
                <a:t>HYDROLYSER</a:t>
              </a:r>
              <a:endParaRPr lang="en-US" sz="1600" b="1">
                <a:effectLst/>
                <a:latin typeface="Times New Roman" pitchFamily="18" charset="0"/>
              </a:endParaRPr>
            </a:p>
          </p:txBody>
        </p:sp>
        <p:sp>
          <p:nvSpPr>
            <p:cNvPr id="394260" name="Rectangle 20"/>
            <p:cNvSpPr>
              <a:spLocks noChangeArrowheads="1"/>
            </p:cNvSpPr>
            <p:nvPr/>
          </p:nvSpPr>
          <p:spPr bwMode="auto">
            <a:xfrm>
              <a:off x="2052" y="2223"/>
              <a:ext cx="1091" cy="15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de-CH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2Al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+3H</a:t>
              </a:r>
              <a:r>
                <a:rPr lang="en-GB" sz="1400" b="1" baseline="-25000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O=</a:t>
              </a:r>
              <a:r>
                <a:rPr lang="en-GB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Al</a:t>
              </a:r>
              <a:r>
                <a:rPr lang="en-GB" sz="1400" b="1" baseline="-25000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O</a:t>
              </a:r>
              <a:r>
                <a:rPr lang="en-GB" sz="1400" b="1" baseline="-25000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+3H</a:t>
              </a:r>
              <a:r>
                <a:rPr lang="en-GB" sz="1400" b="1" baseline="-25000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endParaRPr lang="en-GB" sz="1400" b="1" baseline="-25000" dirty="0">
                <a:solidFill>
                  <a:srgbClr val="000000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394261" name="Rectangle 21"/>
            <p:cNvSpPr>
              <a:spLocks noChangeArrowheads="1"/>
            </p:cNvSpPr>
            <p:nvPr/>
          </p:nvSpPr>
          <p:spPr bwMode="auto">
            <a:xfrm>
              <a:off x="1248" y="1044"/>
              <a:ext cx="11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6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S</a:t>
              </a:r>
              <a:r>
                <a:rPr lang="en-GB" sz="16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OLAR REACTOR</a:t>
              </a:r>
              <a:endParaRPr lang="en-US" sz="1600" b="1" dirty="0">
                <a:effectLst/>
                <a:latin typeface="Times New Roman" pitchFamily="18" charset="0"/>
              </a:endParaRPr>
            </a:p>
          </p:txBody>
        </p:sp>
        <p:sp>
          <p:nvSpPr>
            <p:cNvPr id="394262" name="Rectangle 22"/>
            <p:cNvSpPr>
              <a:spLocks noChangeArrowheads="1"/>
            </p:cNvSpPr>
            <p:nvPr/>
          </p:nvSpPr>
          <p:spPr bwMode="auto">
            <a:xfrm>
              <a:off x="1271" y="1359"/>
              <a:ext cx="998" cy="17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GB" sz="14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Al</a:t>
              </a:r>
              <a:r>
                <a:rPr lang="en-GB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en-GB" sz="1400" b="1" dirty="0" smtClean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r>
                <a:rPr lang="en-GB" sz="14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= 2Al </a:t>
              </a:r>
              <a:r>
                <a:rPr lang="en-GB" sz="14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+ </a:t>
              </a:r>
              <a:r>
                <a:rPr lang="en-GB" sz="14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3/2 </a:t>
              </a:r>
              <a:r>
                <a:rPr lang="en-GB" sz="14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O</a:t>
              </a:r>
              <a:r>
                <a:rPr lang="en-GB" sz="1400" b="1" baseline="-25000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 </a:t>
              </a:r>
            </a:p>
          </p:txBody>
        </p:sp>
        <p:sp>
          <p:nvSpPr>
            <p:cNvPr id="394263" name="Rectangle 23"/>
            <p:cNvSpPr>
              <a:spLocks noChangeArrowheads="1"/>
            </p:cNvSpPr>
            <p:nvPr/>
          </p:nvSpPr>
          <p:spPr bwMode="auto">
            <a:xfrm>
              <a:off x="647" y="1167"/>
              <a:ext cx="466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r>
                <a:rPr lang="de-CH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Al</a:t>
              </a:r>
              <a:r>
                <a:rPr lang="de-CH" sz="2000" b="1" baseline="-25000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2</a:t>
              </a:r>
              <a:r>
                <a:rPr lang="de-CH" sz="20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O</a:t>
              </a:r>
              <a:r>
                <a:rPr lang="de-CH" sz="2000" b="1" baseline="-25000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3</a:t>
              </a:r>
              <a:r>
                <a:rPr lang="en-GB" sz="20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endParaRPr lang="en-US" sz="2000" b="1" dirty="0">
                <a:effectLst/>
                <a:latin typeface="Times New Roman" pitchFamily="18" charset="0"/>
              </a:endParaRPr>
            </a:p>
          </p:txBody>
        </p:sp>
        <p:sp>
          <p:nvSpPr>
            <p:cNvPr id="394264" name="Line 24"/>
            <p:cNvSpPr>
              <a:spLocks noChangeShapeType="1"/>
            </p:cNvSpPr>
            <p:nvPr/>
          </p:nvSpPr>
          <p:spPr bwMode="auto">
            <a:xfrm flipV="1">
              <a:off x="928" y="1368"/>
              <a:ext cx="256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65" name="Rectangle 25"/>
            <p:cNvSpPr>
              <a:spLocks noChangeArrowheads="1"/>
            </p:cNvSpPr>
            <p:nvPr/>
          </p:nvSpPr>
          <p:spPr bwMode="auto">
            <a:xfrm>
              <a:off x="2615" y="1311"/>
              <a:ext cx="283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r>
                <a:rPr lang="de-CH" sz="2000" b="1" dirty="0" smtClean="0">
                  <a:solidFill>
                    <a:srgbClr val="FF5050"/>
                  </a:solidFill>
                  <a:effectLst/>
                  <a:latin typeface="Times New Roman" pitchFamily="18" charset="0"/>
                </a:rPr>
                <a:t>2Al</a:t>
              </a:r>
              <a:endParaRPr lang="en-US" sz="2000" b="1" dirty="0">
                <a:effectLst/>
                <a:latin typeface="Times New Roman" pitchFamily="18" charset="0"/>
              </a:endParaRPr>
            </a:p>
          </p:txBody>
        </p:sp>
        <p:sp>
          <p:nvSpPr>
            <p:cNvPr id="394266" name="Rectangle 26"/>
            <p:cNvSpPr>
              <a:spLocks noChangeArrowheads="1"/>
            </p:cNvSpPr>
            <p:nvPr/>
          </p:nvSpPr>
          <p:spPr bwMode="auto">
            <a:xfrm>
              <a:off x="1511" y="2607"/>
              <a:ext cx="425" cy="194"/>
            </a:xfrm>
            <a:prstGeom prst="rect">
              <a:avLst/>
            </a:prstGeom>
            <a:solidFill>
              <a:srgbClr val="EAEAEA"/>
            </a:solidFill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GB" sz="2000" b="1" dirty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 </a:t>
              </a:r>
              <a:r>
                <a:rPr lang="de-CH" sz="2000" b="1" dirty="0" smtClean="0">
                  <a:solidFill>
                    <a:srgbClr val="000000"/>
                  </a:solidFill>
                  <a:effectLst/>
                  <a:latin typeface="Times New Roman" pitchFamily="18" charset="0"/>
                </a:rPr>
                <a:t>Al</a:t>
              </a:r>
              <a:r>
                <a:rPr lang="de-CH" sz="20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2</a:t>
              </a:r>
              <a:r>
                <a:rPr lang="de-CH" sz="2000" b="1" dirty="0" smtClean="0">
                  <a:solidFill>
                    <a:srgbClr val="000000"/>
                  </a:solidFill>
                  <a:latin typeface="Times New Roman" pitchFamily="18" charset="0"/>
                </a:rPr>
                <a:t>O</a:t>
              </a:r>
              <a:r>
                <a:rPr lang="de-CH" sz="2000" b="1" baseline="-25000" dirty="0" smtClean="0">
                  <a:solidFill>
                    <a:srgbClr val="000000"/>
                  </a:solidFill>
                  <a:latin typeface="Times New Roman" pitchFamily="18" charset="0"/>
                </a:rPr>
                <a:t>3</a:t>
              </a:r>
              <a:endParaRPr lang="en-US" sz="2000" b="1" dirty="0">
                <a:effectLst/>
                <a:latin typeface="Times New Roman" pitchFamily="18" charset="0"/>
              </a:endParaRPr>
            </a:p>
          </p:txBody>
        </p:sp>
        <p:sp>
          <p:nvSpPr>
            <p:cNvPr id="394267" name="Line 27"/>
            <p:cNvSpPr>
              <a:spLocks noChangeShapeType="1"/>
            </p:cNvSpPr>
            <p:nvPr/>
          </p:nvSpPr>
          <p:spPr bwMode="auto">
            <a:xfrm rot="5400000">
              <a:off x="2619" y="1701"/>
              <a:ext cx="330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68" name="Line 28"/>
            <p:cNvSpPr>
              <a:spLocks noChangeShapeType="1"/>
            </p:cNvSpPr>
            <p:nvPr/>
          </p:nvSpPr>
          <p:spPr bwMode="auto">
            <a:xfrm>
              <a:off x="3120" y="2016"/>
              <a:ext cx="3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lg" len="lg"/>
            </a:ln>
          </p:spPr>
          <p:txBody>
            <a:bodyPr/>
            <a:lstStyle/>
            <a:p>
              <a:endParaRPr lang="he-IL"/>
            </a:p>
          </p:txBody>
        </p:sp>
        <p:sp>
          <p:nvSpPr>
            <p:cNvPr id="394269" name="Line 29"/>
            <p:cNvSpPr>
              <a:spLocks noChangeShapeType="1"/>
            </p:cNvSpPr>
            <p:nvPr/>
          </p:nvSpPr>
          <p:spPr bwMode="auto">
            <a:xfrm>
              <a:off x="3167" y="2238"/>
              <a:ext cx="0" cy="33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94270" name="Text Box 30"/>
            <p:cNvSpPr txBox="1">
              <a:spLocks noChangeArrowheads="1"/>
            </p:cNvSpPr>
            <p:nvPr/>
          </p:nvSpPr>
          <p:spPr bwMode="auto">
            <a:xfrm>
              <a:off x="1056" y="2640"/>
              <a:ext cx="48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1600" b="1" i="1">
                  <a:effectLst/>
                  <a:latin typeface="Times New Roman" pitchFamily="18" charset="0"/>
                </a:rPr>
                <a:t>recycle</a:t>
              </a:r>
              <a:endParaRPr lang="en-US" sz="1600" b="1" i="1">
                <a:effectLst/>
                <a:latin typeface="Times New Roman" pitchFamily="18" charset="0"/>
              </a:endParaRPr>
            </a:p>
          </p:txBody>
        </p:sp>
        <p:sp>
          <p:nvSpPr>
            <p:cNvPr id="394271" name="Line 31"/>
            <p:cNvSpPr>
              <a:spLocks noChangeShapeType="1"/>
            </p:cNvSpPr>
            <p:nvPr/>
          </p:nvSpPr>
          <p:spPr bwMode="auto">
            <a:xfrm>
              <a:off x="2640" y="2688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  <p:sp>
          <p:nvSpPr>
            <p:cNvPr id="394272" name="Line 32"/>
            <p:cNvSpPr>
              <a:spLocks noChangeShapeType="1"/>
            </p:cNvSpPr>
            <p:nvPr/>
          </p:nvSpPr>
          <p:spPr bwMode="auto">
            <a:xfrm>
              <a:off x="912" y="2832"/>
              <a:ext cx="17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he-IL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>
            <a:off x="500034" y="571480"/>
            <a:ext cx="4410077" cy="1524000"/>
            <a:chOff x="2652" y="672"/>
            <a:chExt cx="2778" cy="960"/>
          </a:xfrm>
        </p:grpSpPr>
        <p:sp>
          <p:nvSpPr>
            <p:cNvPr id="394274" name="Text Box 34"/>
            <p:cNvSpPr txBox="1">
              <a:spLocks noChangeArrowheads="1"/>
            </p:cNvSpPr>
            <p:nvPr/>
          </p:nvSpPr>
          <p:spPr bwMode="auto">
            <a:xfrm>
              <a:off x="2652" y="672"/>
              <a:ext cx="2778" cy="233"/>
            </a:xfrm>
            <a:prstGeom prst="rect">
              <a:avLst/>
            </a:prstGeom>
            <a:noFill/>
            <a:ln w="12699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effectLst/>
                </a:rPr>
                <a:t>Example: </a:t>
              </a:r>
              <a:r>
                <a:rPr lang="en-US" dirty="0" smtClean="0"/>
                <a:t>Multiple</a:t>
              </a:r>
              <a:r>
                <a:rPr lang="en-US" dirty="0" smtClean="0">
                  <a:effectLst/>
                </a:rPr>
                <a:t>-step </a:t>
              </a:r>
              <a:r>
                <a:rPr lang="en-US" dirty="0">
                  <a:effectLst/>
                </a:rPr>
                <a:t>process to split water</a:t>
              </a:r>
            </a:p>
          </p:txBody>
        </p:sp>
        <p:graphicFrame>
          <p:nvGraphicFramePr>
            <p:cNvPr id="394275" name="Object 3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xmlns="" val="2278868720"/>
                </p:ext>
              </p:extLst>
            </p:nvPr>
          </p:nvGraphicFramePr>
          <p:xfrm>
            <a:off x="3145" y="929"/>
            <a:ext cx="1567" cy="391"/>
          </p:xfrm>
          <a:graphic>
            <a:graphicData uri="http://schemas.openxmlformats.org/presentationml/2006/ole">
              <p:oleObj spid="_x0000_s1050" name="Equation" r:id="rId3" imgW="1257120" imgH="393480" progId="Equation.3">
                <p:embed/>
              </p:oleObj>
            </a:graphicData>
          </a:graphic>
        </p:graphicFrame>
        <p:graphicFrame>
          <p:nvGraphicFramePr>
            <p:cNvPr id="394276" name="Object 36"/>
            <p:cNvGraphicFramePr>
              <a:graphicFrameLocks noChangeAspect="1"/>
            </p:cNvGraphicFramePr>
            <p:nvPr/>
          </p:nvGraphicFramePr>
          <p:xfrm>
            <a:off x="2931" y="1317"/>
            <a:ext cx="2070" cy="224"/>
          </p:xfrm>
          <a:graphic>
            <a:graphicData uri="http://schemas.openxmlformats.org/presentationml/2006/ole">
              <p:oleObj spid="_x0000_s1051" name="Equation" r:id="rId4" imgW="1727200" imgH="228600" progId="Equation.3">
                <p:embed/>
              </p:oleObj>
            </a:graphicData>
          </a:graphic>
        </p:graphicFrame>
        <p:sp>
          <p:nvSpPr>
            <p:cNvPr id="394277" name="AutoShape 37"/>
            <p:cNvSpPr>
              <a:spLocks noChangeArrowheads="1"/>
            </p:cNvSpPr>
            <p:nvPr/>
          </p:nvSpPr>
          <p:spPr bwMode="auto">
            <a:xfrm>
              <a:off x="2880" y="912"/>
              <a:ext cx="2256" cy="720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rgbClr val="8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he-IL"/>
            </a:p>
          </p:txBody>
        </p:sp>
      </p:grpSp>
      <p:pic>
        <p:nvPicPr>
          <p:cNvPr id="36" name="Picture 7" descr="sunflow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5074" y="71414"/>
            <a:ext cx="2871431" cy="3571900"/>
          </a:xfrm>
          <a:prstGeom prst="rect">
            <a:avLst/>
          </a:prstGeom>
          <a:noFill/>
        </p:spPr>
      </p:pic>
      <p:sp>
        <p:nvSpPr>
          <p:cNvPr id="37" name="Text Box 8"/>
          <p:cNvSpPr txBox="1">
            <a:spLocks noChangeArrowheads="1"/>
          </p:cNvSpPr>
          <p:nvPr/>
        </p:nvSpPr>
        <p:spPr bwMode="auto">
          <a:xfrm>
            <a:off x="6286512" y="3571876"/>
            <a:ext cx="2857520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effectLst/>
              </a:rPr>
              <a:t>May 1889</a:t>
            </a:r>
          </a:p>
          <a:p>
            <a:pPr algn="ctr"/>
            <a:endParaRPr lang="en-US" sz="800" dirty="0">
              <a:effectLst/>
            </a:endParaRPr>
          </a:p>
          <a:p>
            <a:pPr algn="ctr"/>
            <a:r>
              <a:rPr lang="en-US" sz="2000" i="1" dirty="0">
                <a:effectLst/>
              </a:rPr>
              <a:t>It worries me a lot when I think that I have done so many pictures and drawings without ever selling one.</a:t>
            </a:r>
          </a:p>
          <a:p>
            <a:pPr algn="ctr"/>
            <a:endParaRPr lang="en-US" sz="800" dirty="0">
              <a:effectLst/>
            </a:endParaRPr>
          </a:p>
          <a:p>
            <a:pPr algn="ctr"/>
            <a:r>
              <a:rPr lang="en-US" dirty="0">
                <a:effectLst/>
              </a:rPr>
              <a:t>Vincent van Gogh</a:t>
            </a:r>
            <a:r>
              <a:rPr lang="en-US" sz="2000" dirty="0">
                <a:effectLst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28575" y="28575"/>
            <a:ext cx="9201150" cy="68294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17764" y="0"/>
            <a:ext cx="92964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Zero Emission Transport System</a:t>
            </a:r>
          </a:p>
          <a:p>
            <a:pPr algn="ctr"/>
            <a:r>
              <a:rPr lang="en-US" sz="3600" b="1" dirty="0" smtClean="0">
                <a:solidFill>
                  <a:schemeClr val="accent6">
                    <a:lumMod val="75000"/>
                  </a:schemeClr>
                </a:solidFill>
              </a:rPr>
              <a:t>Refueling Station</a:t>
            </a:r>
            <a:endParaRPr lang="he-IL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48200" y="1663005"/>
            <a:ext cx="44958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algn="ctr"/>
            <a:r>
              <a:rPr lang="en-US" sz="2800" dirty="0" smtClean="0">
                <a:solidFill>
                  <a:schemeClr val="accent1">
                    <a:lumMod val="75000"/>
                  </a:schemeClr>
                </a:solidFill>
              </a:rPr>
              <a:t>Car that run on water would consume only sunshine and emit Oxygen</a:t>
            </a:r>
            <a:endParaRPr lang="he-IL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1143000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CE5BE5-F29E-4A68-842E-138F28EC5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00775" y="0"/>
            <a:ext cx="294322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Content Placeholder 2"/>
          <p:cNvSpPr>
            <a:spLocks noGrp="1"/>
          </p:cNvSpPr>
          <p:nvPr>
            <p:ph idx="1"/>
          </p:nvPr>
        </p:nvSpPr>
        <p:spPr>
          <a:xfrm>
            <a:off x="228600" y="3962400"/>
            <a:ext cx="8229600" cy="2667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600" dirty="0" smtClean="0"/>
              <a:t>1- Low density compared to other element.</a:t>
            </a:r>
          </a:p>
          <a:p>
            <a:pPr>
              <a:buNone/>
            </a:pPr>
            <a:r>
              <a:rPr lang="en-US" sz="2600" dirty="0" smtClean="0"/>
              <a:t>2- High energy content.</a:t>
            </a:r>
          </a:p>
          <a:p>
            <a:pPr>
              <a:buNone/>
            </a:pPr>
            <a:r>
              <a:rPr lang="en-US" sz="2600" dirty="0" smtClean="0"/>
              <a:t>3- Stability Under STP. </a:t>
            </a:r>
          </a:p>
          <a:p>
            <a:pPr>
              <a:buNone/>
            </a:pPr>
            <a:r>
              <a:rPr lang="en-US" sz="2600" dirty="0" smtClean="0"/>
              <a:t>4- 5- EPA.. Non-carcinogenic</a:t>
            </a:r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31" name="Picture 3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8673" y="1676400"/>
            <a:ext cx="8955327" cy="2152650"/>
          </a:xfrm>
          <a:prstGeom prst="rect">
            <a:avLst/>
          </a:prstGeom>
          <a:noFill/>
        </p:spPr>
      </p:pic>
      <p:pic>
        <p:nvPicPr>
          <p:cNvPr id="10" name="Picture 4" descr="Dead Sea &amp; Arava Science Center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4206240" cy="85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1143000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295400"/>
            <a:ext cx="5603357" cy="489279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Future Fuel parameters </a:t>
            </a:r>
            <a:endParaRPr lang="en-US" sz="3200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304801" y="1981200"/>
          <a:ext cx="8077198" cy="2895601"/>
        </p:xfrm>
        <a:graphic>
          <a:graphicData uri="http://schemas.openxmlformats.org/drawingml/2006/table">
            <a:tbl>
              <a:tblPr/>
              <a:tblGrid>
                <a:gridCol w="3801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0863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937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99517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0863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319485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Storage parameter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Unit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Target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J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6677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2010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2015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Ultimate full fleet = light fuel vehicles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19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System gravimetric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capacity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Kg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H</a:t>
                      </a:r>
                      <a:r>
                        <a:rPr lang="en-US" sz="1600" b="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/kg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7.5</a:t>
                      </a:r>
                      <a:endParaRPr lang="en-US" sz="1600" b="1" dirty="0">
                        <a:solidFill>
                          <a:srgbClr val="FF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19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System Volumetric capacity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Kg H</a:t>
                      </a:r>
                      <a:r>
                        <a:rPr lang="en-US" sz="1600" b="0" baseline="-250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/L 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2281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Minimum/maximum delivery temperature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 baseline="3000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o</a:t>
                      </a:r>
                      <a:r>
                        <a:rPr lang="en-US" sz="1600" b="0" dirty="0" err="1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 to 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 to 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-40 to 85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9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Cycle </a:t>
                      </a:r>
                      <a:r>
                        <a:rPr lang="en-US" sz="1600" b="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life</a:t>
                      </a:r>
                      <a:endParaRPr lang="en-US" sz="1600" b="0" dirty="0">
                        <a:solidFill>
                          <a:srgbClr val="000000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Cycles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19485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System fill time (for 5 kg)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/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min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/>
                      <a:r>
                        <a:rPr lang="en-US" sz="1600" b="0" dirty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2.5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pic>
        <p:nvPicPr>
          <p:cNvPr id="12" name="Picture 6" descr="http://t0.gstatic.com/images?q=tbn:ANd9GcR1_HHW-62Y_1XIy16jRDztihxSrdoi7w-6uG1pvvGvW9D1KOYta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50703" y="1143000"/>
            <a:ext cx="1793297" cy="675847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4038600" y="5791200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US Department of Energy</a:t>
            </a: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r>
              <a:rPr lang="en-US" dirty="0" smtClean="0"/>
              <a:t>Page </a:t>
            </a:r>
            <a:fld id="{9DCE5BE5-F29E-4A68-842E-138F28EC5F37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5" name="Picture 4" descr="Dead Sea &amp; Arava Science Cent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4206240" cy="85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041407904"/>
              </p:ext>
            </p:extLst>
          </p:nvPr>
        </p:nvGraphicFramePr>
        <p:xfrm>
          <a:off x="0" y="0"/>
          <a:ext cx="8153400" cy="5543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57827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1707827594"/>
              </p:ext>
            </p:extLst>
          </p:nvPr>
        </p:nvGraphicFramePr>
        <p:xfrm>
          <a:off x="0" y="0"/>
          <a:ext cx="9143999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219200" y="228600"/>
            <a:ext cx="7391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Hydrogen production Rate </a:t>
            </a:r>
            <a:r>
              <a:rPr lang="en-US" dirty="0"/>
              <a:t>at different aluminum </a:t>
            </a:r>
            <a:r>
              <a:rPr lang="en-US" dirty="0" smtClean="0"/>
              <a:t>surface area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/>
              <a:t>25 </a:t>
            </a:r>
            <a:r>
              <a:rPr lang="en-US" baseline="30000" dirty="0" err="1" smtClean="0"/>
              <a:t>o</a:t>
            </a:r>
            <a:r>
              <a:rPr lang="en-US" dirty="0" err="1" smtClean="0"/>
              <a:t>C</a:t>
            </a:r>
            <a:r>
              <a:rPr lang="en-US" dirty="0" smtClean="0"/>
              <a:t> &amp; 1 M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xmlns="" val="1120744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xmlns="" val="2662854521"/>
              </p:ext>
            </p:extLst>
          </p:nvPr>
        </p:nvGraphicFramePr>
        <p:xfrm>
          <a:off x="0" y="0"/>
          <a:ext cx="9144000" cy="647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4529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738" y="1945179"/>
            <a:ext cx="898085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smtClean="0">
                <a:latin typeface="Times New Roman" pitchFamily="18" charset="0"/>
                <a:cs typeface="Times New Roman" pitchFamily="18" charset="0"/>
              </a:rPr>
              <a:t>“If A Leaf Can Do It, We Can Do It”</a:t>
            </a:r>
            <a:endParaRPr lang="he-IL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000760" y="2786058"/>
            <a:ext cx="2857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dirty="0" smtClean="0"/>
              <a:t>Professor James Barber</a:t>
            </a:r>
            <a:br>
              <a:rPr lang="en-US" dirty="0" smtClean="0"/>
            </a:br>
            <a:r>
              <a:rPr lang="en-US" dirty="0" smtClean="0"/>
              <a:t>Imperial College London, UK</a:t>
            </a:r>
            <a:br>
              <a:rPr lang="en-US" dirty="0" smtClean="0"/>
            </a:b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3822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The future is brighter!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2971800" y="1219200"/>
            <a:ext cx="3530600" cy="5345113"/>
            <a:chOff x="2976" y="816"/>
            <a:chExt cx="2224" cy="3367"/>
          </a:xfrm>
        </p:grpSpPr>
        <p:pic>
          <p:nvPicPr>
            <p:cNvPr id="4" name="Picture 7" descr="sunflowers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976" y="816"/>
              <a:ext cx="2084" cy="2592"/>
            </a:xfrm>
            <a:prstGeom prst="rect">
              <a:avLst/>
            </a:prstGeom>
            <a:noFill/>
          </p:spPr>
        </p:pic>
        <p:sp>
          <p:nvSpPr>
            <p:cNvPr id="5" name="Text Box 8"/>
            <p:cNvSpPr txBox="1">
              <a:spLocks noChangeArrowheads="1"/>
            </p:cNvSpPr>
            <p:nvPr/>
          </p:nvSpPr>
          <p:spPr bwMode="auto">
            <a:xfrm>
              <a:off x="3120" y="3504"/>
              <a:ext cx="2080" cy="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3200" dirty="0">
                  <a:effectLst/>
                </a:rPr>
                <a:t>15 Sunflowers</a:t>
              </a:r>
            </a:p>
            <a:p>
              <a:r>
                <a:rPr lang="en-US" sz="3200" dirty="0">
                  <a:effectLst/>
                </a:rPr>
                <a:t>1987 -  $40 </a:t>
              </a:r>
              <a:r>
                <a:rPr lang="en-US" sz="3200" dirty="0" smtClean="0">
                  <a:effectLst/>
                </a:rPr>
                <a:t>Million</a:t>
              </a:r>
              <a:endParaRPr lang="en-US" sz="3200" dirty="0">
                <a:effectLst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57800" y="6629400"/>
            <a:ext cx="3814763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مربع نص 3"/>
          <p:cNvSpPr txBox="1"/>
          <p:nvPr/>
        </p:nvSpPr>
        <p:spPr>
          <a:xfrm>
            <a:off x="357190" y="571480"/>
            <a:ext cx="842965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70C0"/>
                </a:solidFill>
              </a:rPr>
              <a:t>Share of total Primary Energy Supply - 2014</a:t>
            </a:r>
            <a:endParaRPr lang="en-US" sz="3600" b="1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r="18922" b="24223"/>
          <a:stretch>
            <a:fillRect/>
          </a:stretch>
        </p:blipFill>
        <p:spPr bwMode="auto">
          <a:xfrm>
            <a:off x="1190076" y="2057400"/>
            <a:ext cx="66680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ربع نص 4"/>
          <p:cNvSpPr txBox="1"/>
          <p:nvPr/>
        </p:nvSpPr>
        <p:spPr>
          <a:xfrm>
            <a:off x="2895600" y="1143000"/>
            <a:ext cx="3733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75000"/>
                  </a:schemeClr>
                </a:solidFill>
              </a:rPr>
              <a:t>Israel-22 696 </a:t>
            </a:r>
            <a:r>
              <a:rPr lang="en-US" sz="3200" b="1" dirty="0" err="1" smtClean="0">
                <a:solidFill>
                  <a:schemeClr val="accent1">
                    <a:lumMod val="75000"/>
                  </a:schemeClr>
                </a:solidFill>
              </a:rPr>
              <a:t>ktoe</a:t>
            </a:r>
            <a:endParaRPr lang="en-US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9039612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http://www.iea.org/newsroomandevents/news/2013/november/sunsmok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905000"/>
            <a:ext cx="2784975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/>
          <a:srcRect t="2920"/>
          <a:stretch/>
        </p:blipFill>
        <p:spPr>
          <a:xfrm>
            <a:off x="152400" y="0"/>
            <a:ext cx="8925264" cy="2895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" y="3117316"/>
            <a:ext cx="6785190" cy="3740684"/>
          </a:xfrm>
          <a:prstGeom prst="rect">
            <a:avLst/>
          </a:prstGeom>
        </p:spPr>
      </p:pic>
      <p:pic>
        <p:nvPicPr>
          <p:cNvPr id="5" name="Picture 2" descr="http://greenplanetfan.org/wp-content/uploads/2010/07/emiss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4191000"/>
            <a:ext cx="2057400" cy="15437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024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609600" y="6096000"/>
            <a:ext cx="5257800" cy="3810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" name="Oval 2"/>
          <p:cNvSpPr/>
          <p:nvPr/>
        </p:nvSpPr>
        <p:spPr>
          <a:xfrm>
            <a:off x="457200" y="5486400"/>
            <a:ext cx="7391400" cy="35642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عنصر نائب لرقم الشريحة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E5BE5-F29E-4A68-842E-138F28EC5F37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4040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مستطيل 5"/>
          <p:cNvSpPr/>
          <p:nvPr/>
        </p:nvSpPr>
        <p:spPr>
          <a:xfrm>
            <a:off x="762000" y="4549676"/>
            <a:ext cx="7467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› High population growth rate (~1.8% annually)</a:t>
            </a:r>
          </a:p>
          <a:p>
            <a:r>
              <a:rPr lang="en-US" sz="2000" dirty="0" smtClean="0"/>
              <a:t>› High GDP growth rate per capita above the OECD average</a:t>
            </a:r>
          </a:p>
          <a:p>
            <a:r>
              <a:rPr lang="en-US" sz="2000" dirty="0" smtClean="0"/>
              <a:t>› Electricity generation largely based on fossil fuels</a:t>
            </a:r>
          </a:p>
          <a:p>
            <a:r>
              <a:rPr lang="en-US" sz="2000" dirty="0" smtClean="0"/>
              <a:t>› Limited land area available for solar installations and wind farms</a:t>
            </a:r>
          </a:p>
          <a:p>
            <a:r>
              <a:rPr lang="en-US" sz="2000" dirty="0" smtClean="0"/>
              <a:t>› No hydro-electric, geothermal or nuclear power</a:t>
            </a:r>
          </a:p>
          <a:p>
            <a:r>
              <a:rPr lang="en-US" sz="2000" dirty="0" smtClean="0"/>
              <a:t>› Energy island without grid interconnectivity</a:t>
            </a:r>
          </a:p>
          <a:p>
            <a:r>
              <a:rPr lang="en-US" sz="2000" dirty="0" smtClean="0"/>
              <a:t>› Growth rate of electricity demand about 2.5% per year</a:t>
            </a:r>
            <a:endParaRPr lang="en-US" sz="2000" dirty="0"/>
          </a:p>
        </p:txBody>
      </p:sp>
      <p:sp>
        <p:nvSpPr>
          <p:cNvPr id="7" name="مستطيل 6"/>
          <p:cNvSpPr/>
          <p:nvPr/>
        </p:nvSpPr>
        <p:spPr>
          <a:xfrm>
            <a:off x="2438400" y="4114800"/>
            <a:ext cx="3157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/>
              <a:t>Israel’s National Circumstances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srael political ma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1" y="0"/>
            <a:ext cx="4968552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052736"/>
            <a:ext cx="3651250" cy="5805487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724128" y="332656"/>
            <a:ext cx="2592288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 rtl="0"/>
            <a:r>
              <a:rPr lang="en-US" dirty="0" smtClean="0"/>
              <a:t>Solar radiation map</a:t>
            </a:r>
          </a:p>
          <a:p>
            <a:pPr algn="l" rtl="0"/>
            <a:r>
              <a:rPr lang="en-US" dirty="0" smtClean="0"/>
              <a:t>1100W/m</a:t>
            </a:r>
            <a:r>
              <a:rPr lang="en-US" baseline="30000" dirty="0" smtClean="0"/>
              <a:t>2</a:t>
            </a:r>
            <a:endParaRPr lang="he-IL" baseline="30000" dirty="0"/>
          </a:p>
        </p:txBody>
      </p:sp>
      <p:sp>
        <p:nvSpPr>
          <p:cNvPr id="5" name="شكل بيضاوي 4"/>
          <p:cNvSpPr/>
          <p:nvPr/>
        </p:nvSpPr>
        <p:spPr>
          <a:xfrm>
            <a:off x="1475656" y="2924944"/>
            <a:ext cx="1728192" cy="324036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bg1"/>
                </a:solidFill>
              </a:ln>
              <a:noFill/>
            </a:endParaRPr>
          </a:p>
        </p:txBody>
      </p:sp>
      <p:cxnSp>
        <p:nvCxnSpPr>
          <p:cNvPr id="9" name="رابط كسهم مستقيم 8"/>
          <p:cNvCxnSpPr/>
          <p:nvPr/>
        </p:nvCxnSpPr>
        <p:spPr>
          <a:xfrm flipV="1">
            <a:off x="3131840" y="3212976"/>
            <a:ext cx="2560320" cy="73152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44800" y="297884"/>
            <a:ext cx="8534400" cy="2123658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1">
            <a:spAutoFit/>
          </a:bodyPr>
          <a:lstStyle/>
          <a:p>
            <a:pPr algn="just"/>
            <a:r>
              <a:rPr lang="en-US" sz="4400" b="1" dirty="0" smtClean="0">
                <a:solidFill>
                  <a:schemeClr val="bg1"/>
                </a:solidFill>
              </a:rPr>
              <a:t>1m</a:t>
            </a:r>
            <a:r>
              <a:rPr lang="en-US" sz="4400" b="1" baseline="30000" dirty="0" smtClean="0">
                <a:solidFill>
                  <a:schemeClr val="bg1"/>
                </a:solidFill>
              </a:rPr>
              <a:t>2 </a:t>
            </a:r>
            <a:r>
              <a:rPr lang="en-US" sz="4400" dirty="0" smtClean="0">
                <a:solidFill>
                  <a:schemeClr val="bg1"/>
                </a:solidFill>
              </a:rPr>
              <a:t>collects 5 kWh every </a:t>
            </a:r>
            <a:r>
              <a:rPr lang="en-US" sz="4400" dirty="0">
                <a:solidFill>
                  <a:schemeClr val="bg1"/>
                </a:solidFill>
              </a:rPr>
              <a:t>day, or the </a:t>
            </a:r>
            <a:r>
              <a:rPr lang="en-US" sz="4400" dirty="0" smtClean="0">
                <a:solidFill>
                  <a:schemeClr val="bg1"/>
                </a:solidFill>
              </a:rPr>
              <a:t>energy </a:t>
            </a:r>
            <a:r>
              <a:rPr lang="en-US" sz="4400" dirty="0">
                <a:solidFill>
                  <a:schemeClr val="bg1"/>
                </a:solidFill>
              </a:rPr>
              <a:t>equivalent of </a:t>
            </a:r>
            <a:r>
              <a:rPr lang="en-US" sz="4400" dirty="0" smtClean="0">
                <a:solidFill>
                  <a:schemeClr val="bg1"/>
                </a:solidFill>
              </a:rPr>
              <a:t>a </a:t>
            </a:r>
            <a:r>
              <a:rPr lang="en-US" sz="4400" b="1" dirty="0">
                <a:solidFill>
                  <a:schemeClr val="bg1"/>
                </a:solidFill>
              </a:rPr>
              <a:t>barrel of oil </a:t>
            </a:r>
            <a:r>
              <a:rPr lang="en-US" sz="4400" dirty="0">
                <a:solidFill>
                  <a:schemeClr val="bg1"/>
                </a:solidFill>
              </a:rPr>
              <a:t>per year.</a:t>
            </a:r>
            <a:endParaRPr lang="he-IL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054225"/>
            <a:ext cx="9144000" cy="404177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Hydrogen Production via Metal Hydrolysis by </a:t>
            </a:r>
            <a:r>
              <a:rPr lang="en-US" sz="3600" b="1" dirty="0" err="1" smtClean="0"/>
              <a:t>Thermochemical</a:t>
            </a:r>
            <a:r>
              <a:rPr lang="en-US" sz="3600" b="1" dirty="0" smtClean="0"/>
              <a:t> Cycles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1400" dirty="0" smtClean="0"/>
              <a:t/>
            </a:r>
            <a:br>
              <a:rPr lang="en-US" sz="14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dirty="0" smtClean="0"/>
              <a:t>Tareq Abu Hamed</a:t>
            </a:r>
            <a:br>
              <a:rPr lang="en-US" sz="2400" dirty="0" smtClean="0"/>
            </a:br>
            <a:r>
              <a:rPr lang="en-US" sz="2400" dirty="0" err="1" smtClean="0"/>
              <a:t>Yulia</a:t>
            </a:r>
            <a:r>
              <a:rPr lang="en-US" sz="2400" dirty="0" smtClean="0"/>
              <a:t> </a:t>
            </a:r>
            <a:r>
              <a:rPr lang="en-US" sz="2400" dirty="0" err="1" smtClean="0"/>
              <a:t>Gusarov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Flavia</a:t>
            </a:r>
            <a:r>
              <a:rPr lang="en-US" sz="2400" dirty="0" smtClean="0"/>
              <a:t> Spires</a:t>
            </a:r>
            <a:br>
              <a:rPr lang="en-US" sz="24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38916" name="AutoShape 4" descr="תוצאת תמונה עבור ‪ministry of science israel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918" name="AutoShape 6" descr="תוצאת תמונה עבור ‪ministry of science israel‬‏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8920" name="Picture 8" descr="תוצאת תמונה עבור ‪ministry of science israel‬‏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257800"/>
            <a:ext cx="3931920" cy="1022304"/>
          </a:xfrm>
          <a:prstGeom prst="rect">
            <a:avLst/>
          </a:prstGeom>
          <a:noFill/>
        </p:spPr>
      </p:pic>
      <p:pic>
        <p:nvPicPr>
          <p:cNvPr id="38922" name="Picture 10" descr="http://energy.gov.il/Style%20Library/Images/Homepage/Logo_HEB_9Oct1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840" y="5447383"/>
            <a:ext cx="4480560" cy="496217"/>
          </a:xfrm>
          <a:prstGeom prst="rect">
            <a:avLst/>
          </a:prstGeom>
          <a:noFill/>
        </p:spPr>
      </p:pic>
      <p:sp>
        <p:nvSpPr>
          <p:cNvPr id="20482" name="AutoShape 2" descr="תוצאת תמונה עבור ‪dead sea arava science center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4" name="AutoShape 4" descr="תוצאת תמונה עבור ‪dead sea arava science center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486" name="AutoShape 6" descr="תוצאת תמונה עבור ‪dead sea arava science center‬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488" name="Picture 8" descr="תוצאת תמונה עבור ‪dead sea arava science center‬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14800" y="0"/>
            <a:ext cx="5029200" cy="1983273"/>
          </a:xfrm>
          <a:prstGeom prst="rect">
            <a:avLst/>
          </a:prstGeom>
          <a:noFill/>
        </p:spPr>
      </p:pic>
      <p:pic>
        <p:nvPicPr>
          <p:cNvPr id="12" name="Picture 1" descr="AIES_logo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240" y="254813"/>
            <a:ext cx="3247960" cy="165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373422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>
            <a:off x="0" y="1143000"/>
            <a:ext cx="5715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-457200" y="1295400"/>
            <a:ext cx="5029200" cy="381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Hydrogen as an Alternative </a:t>
            </a:r>
            <a:endParaRPr lang="en-US" sz="2800" dirty="0"/>
          </a:p>
        </p:txBody>
      </p:sp>
      <p:graphicFrame>
        <p:nvGraphicFramePr>
          <p:cNvPr id="13" name="Chart 12"/>
          <p:cNvGraphicFramePr/>
          <p:nvPr/>
        </p:nvGraphicFramePr>
        <p:xfrm>
          <a:off x="533400" y="1752600"/>
          <a:ext cx="5715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8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Page </a:t>
            </a:r>
            <a:fld id="{9DCE5BE5-F29E-4A68-842E-138F28EC5F3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324600" y="1371600"/>
            <a:ext cx="2819400" cy="4343400"/>
          </a:xfrm>
        </p:spPr>
        <p:txBody>
          <a:bodyPr>
            <a:noAutofit/>
          </a:bodyPr>
          <a:lstStyle/>
          <a:p>
            <a:endParaRPr lang="en-US" sz="16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Clean source – no GHG emission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Hydrogen is abundant </a:t>
            </a:r>
          </a:p>
          <a:p>
            <a:pPr>
              <a:buFont typeface="+mj-lt"/>
              <a:buAutoNum type="arabicPeriod"/>
            </a:pPr>
            <a:endParaRPr lang="en-US" sz="2400" dirty="0" smtClean="0"/>
          </a:p>
          <a:p>
            <a:pPr>
              <a:buFont typeface="+mj-lt"/>
              <a:buAutoNum type="arabicPeriod"/>
            </a:pPr>
            <a:r>
              <a:rPr lang="en-US" sz="2400" dirty="0" smtClean="0"/>
              <a:t> Mature technology is available to use</a:t>
            </a:r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endParaRPr lang="en-US" sz="1600" dirty="0" smtClean="0"/>
          </a:p>
          <a:p>
            <a:pPr>
              <a:buNone/>
            </a:pPr>
            <a:r>
              <a:rPr lang="en-US" sz="1600" dirty="0" smtClean="0"/>
              <a:t> </a:t>
            </a:r>
            <a:endParaRPr lang="en-US" sz="1600" dirty="0"/>
          </a:p>
        </p:txBody>
      </p:sp>
      <p:pic>
        <p:nvPicPr>
          <p:cNvPr id="11" name="Picture 4" descr="Dead Sea &amp; Arava Science Center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4206240" cy="85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40046</TotalTime>
  <Words>565</Words>
  <Application>Microsoft Office PowerPoint</Application>
  <PresentationFormat>‫הצגה על המסך (4:3)</PresentationFormat>
  <Paragraphs>164</Paragraphs>
  <Slides>20</Slides>
  <Notes>4</Notes>
  <HiddenSlides>0</HiddenSlides>
  <MMClips>0</MMClips>
  <ScaleCrop>false</ScaleCrop>
  <HeadingPairs>
    <vt:vector size="8" baseType="variant"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20</vt:i4>
      </vt:variant>
      <vt:variant>
        <vt:lpstr>הצגות מותאמות אישית</vt:lpstr>
      </vt:variant>
      <vt:variant>
        <vt:i4>1</vt:i4>
      </vt:variant>
    </vt:vector>
  </HeadingPairs>
  <TitlesOfParts>
    <vt:vector size="23" baseType="lpstr">
      <vt:lpstr>Office Theme</vt:lpstr>
      <vt:lpstr>Equation</vt:lpstr>
      <vt:lpstr>תחבורת העתיד- ייצור מימן ברכב  Tareq Abu Hamed Yulia Gusarov Flavia Spires   </vt:lpstr>
      <vt:lpstr>שקופית 2</vt:lpstr>
      <vt:lpstr>שקופית 3</vt:lpstr>
      <vt:lpstr>שקופית 4</vt:lpstr>
      <vt:lpstr>שקופית 5</vt:lpstr>
      <vt:lpstr>שקופית 6</vt:lpstr>
      <vt:lpstr>שקופית 7</vt:lpstr>
      <vt:lpstr>Hydrogen Production via Metal Hydrolysis by Thermochemical Cycles   Tareq Abu Hamed Yulia Gusarov Flavia Spires   </vt:lpstr>
      <vt:lpstr>Hydrogen as an Alternative </vt:lpstr>
      <vt:lpstr>Hydrogen Production </vt:lpstr>
      <vt:lpstr>Problem related with H2 Economy</vt:lpstr>
      <vt:lpstr>שקופית 12</vt:lpstr>
      <vt:lpstr>שקופית 13</vt:lpstr>
      <vt:lpstr>שקופית 14</vt:lpstr>
      <vt:lpstr>Future Fuel parameters </vt:lpstr>
      <vt:lpstr>שקופית 16</vt:lpstr>
      <vt:lpstr>שקופית 17</vt:lpstr>
      <vt:lpstr>שקופית 18</vt:lpstr>
      <vt:lpstr>שקופית 19</vt:lpstr>
      <vt:lpstr>שקופית 20</vt:lpstr>
      <vt:lpstr>Custom Show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Layth.Wahbeh</dc:creator>
  <cp:lastModifiedBy>RDOffice</cp:lastModifiedBy>
  <cp:revision>1427</cp:revision>
  <dcterms:created xsi:type="dcterms:W3CDTF">2012-06-09T07:17:00Z</dcterms:created>
  <dcterms:modified xsi:type="dcterms:W3CDTF">2016-12-20T15:28:22Z</dcterms:modified>
</cp:coreProperties>
</file>